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6" r:id="rId1"/>
  </p:sldMasterIdLst>
  <p:notesMasterIdLst>
    <p:notesMasterId r:id="rId28"/>
  </p:notesMasterIdLst>
  <p:handoutMasterIdLst>
    <p:handoutMasterId r:id="rId29"/>
  </p:handoutMasterIdLst>
  <p:sldIdLst>
    <p:sldId id="257" r:id="rId2"/>
    <p:sldId id="316" r:id="rId3"/>
    <p:sldId id="317" r:id="rId4"/>
    <p:sldId id="318" r:id="rId5"/>
    <p:sldId id="325" r:id="rId6"/>
    <p:sldId id="326" r:id="rId7"/>
    <p:sldId id="327" r:id="rId8"/>
    <p:sldId id="328" r:id="rId9"/>
    <p:sldId id="319" r:id="rId10"/>
    <p:sldId id="320" r:id="rId11"/>
    <p:sldId id="338" r:id="rId12"/>
    <p:sldId id="321" r:id="rId13"/>
    <p:sldId id="322" r:id="rId14"/>
    <p:sldId id="329" r:id="rId15"/>
    <p:sldId id="330" r:id="rId16"/>
    <p:sldId id="339" r:id="rId17"/>
    <p:sldId id="332" r:id="rId18"/>
    <p:sldId id="336" r:id="rId19"/>
    <p:sldId id="341" r:id="rId20"/>
    <p:sldId id="340" r:id="rId21"/>
    <p:sldId id="334" r:id="rId22"/>
    <p:sldId id="335" r:id="rId23"/>
    <p:sldId id="333" r:id="rId24"/>
    <p:sldId id="337" r:id="rId25"/>
    <p:sldId id="343" r:id="rId26"/>
    <p:sldId id="342" r:id="rId2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08" charset="0"/>
        <a:ea typeface="ＭＳ Ｐゴシック" pitchFamily="-108" charset="-128"/>
        <a:cs typeface="+mn-cs"/>
      </a:defRPr>
    </a:lvl1pPr>
    <a:lvl2pPr marL="457200" algn="l" rtl="0" eaLnBrk="0" fontAlgn="base" hangingPunct="0">
      <a:spcBef>
        <a:spcPct val="0"/>
      </a:spcBef>
      <a:spcAft>
        <a:spcPct val="0"/>
      </a:spcAft>
      <a:defRPr sz="2400" kern="1200">
        <a:solidFill>
          <a:schemeClr val="tx1"/>
        </a:solidFill>
        <a:latin typeface="Times" pitchFamily="-108" charset="0"/>
        <a:ea typeface="ＭＳ Ｐゴシック" pitchFamily="-108" charset="-128"/>
        <a:cs typeface="+mn-cs"/>
      </a:defRPr>
    </a:lvl2pPr>
    <a:lvl3pPr marL="914400" algn="l" rtl="0" eaLnBrk="0" fontAlgn="base" hangingPunct="0">
      <a:spcBef>
        <a:spcPct val="0"/>
      </a:spcBef>
      <a:spcAft>
        <a:spcPct val="0"/>
      </a:spcAft>
      <a:defRPr sz="2400" kern="1200">
        <a:solidFill>
          <a:schemeClr val="tx1"/>
        </a:solidFill>
        <a:latin typeface="Times" pitchFamily="-108" charset="0"/>
        <a:ea typeface="ＭＳ Ｐゴシック" pitchFamily="-108" charset="-128"/>
        <a:cs typeface="+mn-cs"/>
      </a:defRPr>
    </a:lvl3pPr>
    <a:lvl4pPr marL="1371600" algn="l" rtl="0" eaLnBrk="0" fontAlgn="base" hangingPunct="0">
      <a:spcBef>
        <a:spcPct val="0"/>
      </a:spcBef>
      <a:spcAft>
        <a:spcPct val="0"/>
      </a:spcAft>
      <a:defRPr sz="2400" kern="1200">
        <a:solidFill>
          <a:schemeClr val="tx1"/>
        </a:solidFill>
        <a:latin typeface="Times" pitchFamily="-108" charset="0"/>
        <a:ea typeface="ＭＳ Ｐゴシック" pitchFamily="-108" charset="-128"/>
        <a:cs typeface="+mn-cs"/>
      </a:defRPr>
    </a:lvl4pPr>
    <a:lvl5pPr marL="1828800" algn="l" rtl="0" eaLnBrk="0" fontAlgn="base" hangingPunct="0">
      <a:spcBef>
        <a:spcPct val="0"/>
      </a:spcBef>
      <a:spcAft>
        <a:spcPct val="0"/>
      </a:spcAft>
      <a:defRPr sz="2400" kern="1200">
        <a:solidFill>
          <a:schemeClr val="tx1"/>
        </a:solidFill>
        <a:latin typeface="Times" pitchFamily="-108" charset="0"/>
        <a:ea typeface="ＭＳ Ｐゴシック" pitchFamily="-108" charset="-128"/>
        <a:cs typeface="+mn-cs"/>
      </a:defRPr>
    </a:lvl5pPr>
    <a:lvl6pPr marL="2286000" algn="l" defTabSz="914400" rtl="0" eaLnBrk="1" latinLnBrk="0" hangingPunct="1">
      <a:defRPr sz="2400" kern="1200">
        <a:solidFill>
          <a:schemeClr val="tx1"/>
        </a:solidFill>
        <a:latin typeface="Times" pitchFamily="-108" charset="0"/>
        <a:ea typeface="ＭＳ Ｐゴシック" pitchFamily="-108" charset="-128"/>
        <a:cs typeface="+mn-cs"/>
      </a:defRPr>
    </a:lvl6pPr>
    <a:lvl7pPr marL="2743200" algn="l" defTabSz="914400" rtl="0" eaLnBrk="1" latinLnBrk="0" hangingPunct="1">
      <a:defRPr sz="2400" kern="1200">
        <a:solidFill>
          <a:schemeClr val="tx1"/>
        </a:solidFill>
        <a:latin typeface="Times" pitchFamily="-108" charset="0"/>
        <a:ea typeface="ＭＳ Ｐゴシック" pitchFamily="-108" charset="-128"/>
        <a:cs typeface="+mn-cs"/>
      </a:defRPr>
    </a:lvl7pPr>
    <a:lvl8pPr marL="3200400" algn="l" defTabSz="914400" rtl="0" eaLnBrk="1" latinLnBrk="0" hangingPunct="1">
      <a:defRPr sz="2400" kern="1200">
        <a:solidFill>
          <a:schemeClr val="tx1"/>
        </a:solidFill>
        <a:latin typeface="Times" pitchFamily="-108" charset="0"/>
        <a:ea typeface="ＭＳ Ｐゴシック" pitchFamily="-108" charset="-128"/>
        <a:cs typeface="+mn-cs"/>
      </a:defRPr>
    </a:lvl8pPr>
    <a:lvl9pPr marL="3657600" algn="l" defTabSz="914400" rtl="0" eaLnBrk="1" latinLnBrk="0" hangingPunct="1">
      <a:defRPr sz="2400" kern="1200">
        <a:solidFill>
          <a:schemeClr val="tx1"/>
        </a:solidFill>
        <a:latin typeface="Times" pitchFamily="-108" charset="0"/>
        <a:ea typeface="ＭＳ Ｐゴシック" pitchFamily="-10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EDE"/>
    <a:srgbClr val="A2ABB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8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p:scale>
          <a:sx n="66" d="100"/>
          <a:sy n="66" d="100"/>
        </p:scale>
        <p:origin x="-1286" y="104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901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901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901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14155CC-EFD6-4354-AD27-69AB752D5EBD}"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665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26A0A24-FC61-4A16-81FA-7921CF160C6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1pPr>
    <a:lvl2pPr marL="4572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1D87FCE-E2D3-4603-B3DA-737D8B5E5BA9}" type="slidenum">
              <a:rPr lang="en-US"/>
              <a:pPr/>
              <a:t>1</a:t>
            </a:fld>
            <a:endParaRPr lang="en-US"/>
          </a:p>
        </p:txBody>
      </p:sp>
      <p:sp>
        <p:nvSpPr>
          <p:cNvPr id="68611" name="Rectangle 2"/>
          <p:cNvSpPr>
            <a:spLocks noGrp="1" noRot="1" noChangeAspect="1" noChangeArrowheads="1" noTextEdit="1"/>
          </p:cNvSpPr>
          <p:nvPr>
            <p:ph type="sldImg"/>
          </p:nvPr>
        </p:nvSpPr>
        <p:spPr>
          <a:xfrm>
            <a:off x="990600" y="381000"/>
            <a:ext cx="4572000" cy="3429000"/>
          </a:xfrm>
          <a:ln/>
        </p:spPr>
      </p:sp>
      <p:sp>
        <p:nvSpPr>
          <p:cNvPr id="68612" name="Rectangle 3"/>
          <p:cNvSpPr>
            <a:spLocks noGrp="1" noChangeArrowheads="1"/>
          </p:cNvSpPr>
          <p:nvPr>
            <p:ph type="body" idx="1"/>
          </p:nvPr>
        </p:nvSpPr>
        <p:spPr>
          <a:xfrm>
            <a:off x="762000" y="4191000"/>
            <a:ext cx="5029200" cy="4114800"/>
          </a:xfrm>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19</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r>
              <a:rPr lang="en-US" smtClean="0"/>
              <a:t>These are the “concurrent psychosocial problems” from Ybarra’s work.</a:t>
            </a:r>
          </a:p>
          <a:p>
            <a:pPr lvl="1" eaLnBrk="1" hangingPunct="1"/>
            <a:r>
              <a:rPr lang="en-US" smtClean="0"/>
              <a:t>Source info for statements above:</a:t>
            </a:r>
          </a:p>
          <a:p>
            <a:pPr lvl="1" eaLnBrk="1" hangingPunct="1"/>
            <a:r>
              <a:rPr lang="en-US" smtClean="0"/>
              <a:t>(see previous slides or bibliography for full cites)</a:t>
            </a:r>
          </a:p>
          <a:p>
            <a:pPr lvl="1" eaLnBrk="1" hangingPunct="1"/>
            <a:endParaRPr lang="en-US" smtClean="0"/>
          </a:p>
          <a:p>
            <a:pPr eaLnBrk="1" hangingPunct="1"/>
            <a:r>
              <a:rPr lang="en-US" smtClean="0"/>
              <a:t>Bullying is broadly associated with:</a:t>
            </a:r>
          </a:p>
          <a:p>
            <a:pPr lvl="1" eaLnBrk="1" hangingPunct="1"/>
            <a:r>
              <a:rPr lang="en-US" smtClean="0"/>
              <a:t>School violence – (Olweus, 2009 </a:t>
            </a:r>
            <a:r>
              <a:rPr lang="en-US" i="1" smtClean="0"/>
              <a:t>website</a:t>
            </a:r>
            <a:r>
              <a:rPr lang="en-US" smtClean="0"/>
              <a:t>)</a:t>
            </a:r>
          </a:p>
          <a:p>
            <a:pPr lvl="1" eaLnBrk="1" hangingPunct="1"/>
            <a:r>
              <a:rPr lang="en-US" smtClean="0"/>
              <a:t>Delinquency – (Hinduja &amp; Patchin, 2007)</a:t>
            </a:r>
          </a:p>
          <a:p>
            <a:pPr lvl="1" eaLnBrk="1" hangingPunct="1"/>
            <a:r>
              <a:rPr lang="en-US" smtClean="0"/>
              <a:t>Suicidal ideation (Hinduja &amp; Patchin, in press @ Archives of Suicide Research)</a:t>
            </a:r>
          </a:p>
          <a:p>
            <a:pPr lvl="1" eaLnBrk="1" hangingPunct="1"/>
            <a:endParaRPr lang="en-US" smtClean="0"/>
          </a:p>
          <a:p>
            <a:pPr lvl="1" eaLnBrk="1" hangingPunct="1"/>
            <a:r>
              <a:rPr lang="en-US" smtClean="0"/>
              <a:t>Depression and other psychological problems (Ybarra, 2007, Wolak, 2007)</a:t>
            </a:r>
          </a:p>
          <a:p>
            <a:pPr lvl="1" eaLnBrk="1" hangingPunct="1"/>
            <a:r>
              <a:rPr lang="en-US" smtClean="0"/>
              <a:t>Substance abuse (Ybarra, 2007, Wolak, 2007)</a:t>
            </a:r>
          </a:p>
          <a:p>
            <a:pPr lvl="1" eaLnBrk="1" hangingPunct="1"/>
            <a:r>
              <a:rPr lang="en-US" smtClean="0"/>
              <a:t>Delinquency / School avoidance (Hinduja &amp; Patchin, 2007)</a:t>
            </a:r>
          </a:p>
          <a:p>
            <a:pPr lvl="1" eaLnBrk="1" hangingPunct="1"/>
            <a:r>
              <a:rPr lang="en-US" smtClean="0"/>
              <a:t>Weapon-carrying (Nansel, 2003)</a:t>
            </a:r>
          </a:p>
          <a:p>
            <a:pPr lvl="1" eaLnBrk="1" hangingPunct="1"/>
            <a:r>
              <a:rPr lang="en-US" smtClean="0"/>
              <a:t>Poor parent/caregiver relationships/offline victimization  (Ybarra, 2007, Wolak, 2006)</a:t>
            </a:r>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20</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r>
              <a:rPr lang="en-US" smtClean="0"/>
              <a:t>These are the “concurrent psychosocial problems” from Ybarra’s work.</a:t>
            </a:r>
          </a:p>
          <a:p>
            <a:pPr lvl="1" eaLnBrk="1" hangingPunct="1"/>
            <a:r>
              <a:rPr lang="en-US" smtClean="0"/>
              <a:t>Source info for statements above:</a:t>
            </a:r>
          </a:p>
          <a:p>
            <a:pPr lvl="1" eaLnBrk="1" hangingPunct="1"/>
            <a:r>
              <a:rPr lang="en-US" smtClean="0"/>
              <a:t>(see previous slides or bibliography for full cites)</a:t>
            </a:r>
          </a:p>
          <a:p>
            <a:pPr lvl="1" eaLnBrk="1" hangingPunct="1"/>
            <a:endParaRPr lang="en-US" smtClean="0"/>
          </a:p>
          <a:p>
            <a:pPr eaLnBrk="1" hangingPunct="1"/>
            <a:r>
              <a:rPr lang="en-US" smtClean="0"/>
              <a:t>Bullying is broadly associated with:</a:t>
            </a:r>
          </a:p>
          <a:p>
            <a:pPr lvl="1" eaLnBrk="1" hangingPunct="1"/>
            <a:r>
              <a:rPr lang="en-US" smtClean="0"/>
              <a:t>School violence – (Olweus, 2009 </a:t>
            </a:r>
            <a:r>
              <a:rPr lang="en-US" i="1" smtClean="0"/>
              <a:t>website</a:t>
            </a:r>
            <a:r>
              <a:rPr lang="en-US" smtClean="0"/>
              <a:t>)</a:t>
            </a:r>
          </a:p>
          <a:p>
            <a:pPr lvl="1" eaLnBrk="1" hangingPunct="1"/>
            <a:r>
              <a:rPr lang="en-US" smtClean="0"/>
              <a:t>Delinquency – (Hinduja &amp; Patchin, 2007)</a:t>
            </a:r>
          </a:p>
          <a:p>
            <a:pPr lvl="1" eaLnBrk="1" hangingPunct="1"/>
            <a:r>
              <a:rPr lang="en-US" smtClean="0"/>
              <a:t>Suicidal ideation (Hinduja &amp; Patchin, in press @ Archives of Suicide Research)</a:t>
            </a:r>
          </a:p>
          <a:p>
            <a:pPr lvl="1" eaLnBrk="1" hangingPunct="1"/>
            <a:endParaRPr lang="en-US" smtClean="0"/>
          </a:p>
          <a:p>
            <a:pPr lvl="1" eaLnBrk="1" hangingPunct="1"/>
            <a:r>
              <a:rPr lang="en-US" smtClean="0"/>
              <a:t>Depression and other psychological problems (Ybarra, 2007, Wolak, 2007)</a:t>
            </a:r>
          </a:p>
          <a:p>
            <a:pPr lvl="1" eaLnBrk="1" hangingPunct="1"/>
            <a:r>
              <a:rPr lang="en-US" smtClean="0"/>
              <a:t>Substance abuse (Ybarra, 2007, Wolak, 2007)</a:t>
            </a:r>
          </a:p>
          <a:p>
            <a:pPr lvl="1" eaLnBrk="1" hangingPunct="1"/>
            <a:r>
              <a:rPr lang="en-US" smtClean="0"/>
              <a:t>Delinquency / School avoidance (Hinduja &amp; Patchin, 2007)</a:t>
            </a:r>
          </a:p>
          <a:p>
            <a:pPr lvl="1" eaLnBrk="1" hangingPunct="1"/>
            <a:r>
              <a:rPr lang="en-US" smtClean="0"/>
              <a:t>Weapon-carrying (Nansel, 2003)</a:t>
            </a:r>
          </a:p>
          <a:p>
            <a:pPr lvl="1" eaLnBrk="1" hangingPunct="1"/>
            <a:r>
              <a:rPr lang="en-US" smtClean="0"/>
              <a:t>Poor parent/caregiver relationships/offline victimization  (Ybarra, 2007, Wolak, 2006)</a:t>
            </a:r>
          </a:p>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21</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r>
              <a:rPr lang="en-US" smtClean="0"/>
              <a:t>These are the “concurrent psychosocial problems” from Ybarra’s work.</a:t>
            </a:r>
          </a:p>
          <a:p>
            <a:pPr lvl="1" eaLnBrk="1" hangingPunct="1"/>
            <a:r>
              <a:rPr lang="en-US" smtClean="0"/>
              <a:t>Source info for statements above:</a:t>
            </a:r>
          </a:p>
          <a:p>
            <a:pPr lvl="1" eaLnBrk="1" hangingPunct="1"/>
            <a:r>
              <a:rPr lang="en-US" smtClean="0"/>
              <a:t>(see previous slides or bibliography for full cites)</a:t>
            </a:r>
          </a:p>
          <a:p>
            <a:pPr lvl="1" eaLnBrk="1" hangingPunct="1"/>
            <a:endParaRPr lang="en-US" smtClean="0"/>
          </a:p>
          <a:p>
            <a:pPr eaLnBrk="1" hangingPunct="1"/>
            <a:r>
              <a:rPr lang="en-US" smtClean="0"/>
              <a:t>Bullying is broadly associated with:</a:t>
            </a:r>
          </a:p>
          <a:p>
            <a:pPr lvl="1" eaLnBrk="1" hangingPunct="1"/>
            <a:r>
              <a:rPr lang="en-US" smtClean="0"/>
              <a:t>School violence – (Olweus, 2009 </a:t>
            </a:r>
            <a:r>
              <a:rPr lang="en-US" i="1" smtClean="0"/>
              <a:t>website</a:t>
            </a:r>
            <a:r>
              <a:rPr lang="en-US" smtClean="0"/>
              <a:t>)</a:t>
            </a:r>
          </a:p>
          <a:p>
            <a:pPr lvl="1" eaLnBrk="1" hangingPunct="1"/>
            <a:r>
              <a:rPr lang="en-US" smtClean="0"/>
              <a:t>Delinquency – (Hinduja &amp; Patchin, 2007)</a:t>
            </a:r>
          </a:p>
          <a:p>
            <a:pPr lvl="1" eaLnBrk="1" hangingPunct="1"/>
            <a:r>
              <a:rPr lang="en-US" smtClean="0"/>
              <a:t>Suicidal ideation (Hinduja &amp; Patchin, in press @ Archives of Suicide Research)</a:t>
            </a:r>
          </a:p>
          <a:p>
            <a:pPr lvl="1" eaLnBrk="1" hangingPunct="1"/>
            <a:endParaRPr lang="en-US" smtClean="0"/>
          </a:p>
          <a:p>
            <a:pPr lvl="1" eaLnBrk="1" hangingPunct="1"/>
            <a:r>
              <a:rPr lang="en-US" smtClean="0"/>
              <a:t>Depression and other psychological problems (Ybarra, 2007, Wolak, 2007)</a:t>
            </a:r>
          </a:p>
          <a:p>
            <a:pPr lvl="1" eaLnBrk="1" hangingPunct="1"/>
            <a:r>
              <a:rPr lang="en-US" smtClean="0"/>
              <a:t>Substance abuse (Ybarra, 2007, Wolak, 2007)</a:t>
            </a:r>
          </a:p>
          <a:p>
            <a:pPr lvl="1" eaLnBrk="1" hangingPunct="1"/>
            <a:r>
              <a:rPr lang="en-US" smtClean="0"/>
              <a:t>Delinquency / School avoidance (Hinduja &amp; Patchin, 2007)</a:t>
            </a:r>
          </a:p>
          <a:p>
            <a:pPr lvl="1" eaLnBrk="1" hangingPunct="1"/>
            <a:r>
              <a:rPr lang="en-US" smtClean="0"/>
              <a:t>Weapon-carrying (Nansel, 2003)</a:t>
            </a:r>
          </a:p>
          <a:p>
            <a:pPr lvl="1" eaLnBrk="1" hangingPunct="1"/>
            <a:r>
              <a:rPr lang="en-US" smtClean="0"/>
              <a:t>Poor parent/caregiver relationships/offline victimization  (Ybarra, 2007, Wolak, 2006)</a:t>
            </a:r>
          </a:p>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22</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r>
              <a:rPr lang="en-US" smtClean="0"/>
              <a:t>These are the “concurrent psychosocial problems” from Ybarra’s work.</a:t>
            </a:r>
          </a:p>
          <a:p>
            <a:pPr lvl="1" eaLnBrk="1" hangingPunct="1"/>
            <a:r>
              <a:rPr lang="en-US" smtClean="0"/>
              <a:t>Source info for statements above:</a:t>
            </a:r>
          </a:p>
          <a:p>
            <a:pPr lvl="1" eaLnBrk="1" hangingPunct="1"/>
            <a:r>
              <a:rPr lang="en-US" smtClean="0"/>
              <a:t>(see previous slides or bibliography for full cites)</a:t>
            </a:r>
          </a:p>
          <a:p>
            <a:pPr lvl="1" eaLnBrk="1" hangingPunct="1"/>
            <a:endParaRPr lang="en-US" smtClean="0"/>
          </a:p>
          <a:p>
            <a:pPr eaLnBrk="1" hangingPunct="1"/>
            <a:r>
              <a:rPr lang="en-US" smtClean="0"/>
              <a:t>Bullying is broadly associated with:</a:t>
            </a:r>
          </a:p>
          <a:p>
            <a:pPr lvl="1" eaLnBrk="1" hangingPunct="1"/>
            <a:r>
              <a:rPr lang="en-US" smtClean="0"/>
              <a:t>School violence – (Olweus, 2009 </a:t>
            </a:r>
            <a:r>
              <a:rPr lang="en-US" i="1" smtClean="0"/>
              <a:t>website</a:t>
            </a:r>
            <a:r>
              <a:rPr lang="en-US" smtClean="0"/>
              <a:t>)</a:t>
            </a:r>
          </a:p>
          <a:p>
            <a:pPr lvl="1" eaLnBrk="1" hangingPunct="1"/>
            <a:r>
              <a:rPr lang="en-US" smtClean="0"/>
              <a:t>Delinquency – (Hinduja &amp; Patchin, 2007)</a:t>
            </a:r>
          </a:p>
          <a:p>
            <a:pPr lvl="1" eaLnBrk="1" hangingPunct="1"/>
            <a:r>
              <a:rPr lang="en-US" smtClean="0"/>
              <a:t>Suicidal ideation (Hinduja &amp; Patchin, in press @ Archives of Suicide Research)</a:t>
            </a:r>
          </a:p>
          <a:p>
            <a:pPr lvl="1" eaLnBrk="1" hangingPunct="1"/>
            <a:endParaRPr lang="en-US" smtClean="0"/>
          </a:p>
          <a:p>
            <a:pPr lvl="1" eaLnBrk="1" hangingPunct="1"/>
            <a:r>
              <a:rPr lang="en-US" smtClean="0"/>
              <a:t>Depression and other psychological problems (Ybarra, 2007, Wolak, 2007)</a:t>
            </a:r>
          </a:p>
          <a:p>
            <a:pPr lvl="1" eaLnBrk="1" hangingPunct="1"/>
            <a:r>
              <a:rPr lang="en-US" smtClean="0"/>
              <a:t>Substance abuse (Ybarra, 2007, Wolak, 2007)</a:t>
            </a:r>
          </a:p>
          <a:p>
            <a:pPr lvl="1" eaLnBrk="1" hangingPunct="1"/>
            <a:r>
              <a:rPr lang="en-US" smtClean="0"/>
              <a:t>Delinquency / School avoidance (Hinduja &amp; Patchin, 2007)</a:t>
            </a:r>
          </a:p>
          <a:p>
            <a:pPr lvl="1" eaLnBrk="1" hangingPunct="1"/>
            <a:r>
              <a:rPr lang="en-US" smtClean="0"/>
              <a:t>Weapon-carrying (Nansel, 2003)</a:t>
            </a:r>
          </a:p>
          <a:p>
            <a:pPr lvl="1" eaLnBrk="1" hangingPunct="1"/>
            <a:r>
              <a:rPr lang="en-US" smtClean="0"/>
              <a:t>Poor parent/caregiver relationships/offline victimization  (Ybarra, 2007, Wolak, 2006)</a:t>
            </a:r>
          </a:p>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23</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24</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25</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DACC50E6-408E-4041-A0C5-175AAC5D39EA}" type="slidenum">
              <a:rPr lang="en-US"/>
              <a:pPr/>
              <a:t>5</a:t>
            </a:fld>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n-US" smtClean="0"/>
              <a:t>Patchwork of research – different definitions of cyberbullying make cross-study comparisons difficult. Methods vary considerably – each has something to tell us.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B30B8BB5-2D56-49B1-A78A-2976F8C0B13B}" type="slidenum">
              <a:rPr lang="en-US"/>
              <a:pPr/>
              <a:t>6</a:t>
            </a:fld>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r>
              <a:rPr lang="en-US" smtClean="0"/>
              <a:t>Library access and CELL PHONE ACCESS is particularly important to African American, and to a lesser extent English-Speaking Hispanic students.</a:t>
            </a:r>
          </a:p>
          <a:p>
            <a:pPr eaLnBrk="1" hangingPunct="1"/>
            <a:r>
              <a:rPr lang="en-US" smtClean="0"/>
              <a:t>One quarter of low income teens (HHI under $30K) and 25% of African American teens say they go online most often from school, compared to 15% of online teens overall.</a:t>
            </a:r>
          </a:p>
          <a:p>
            <a:pPr eaLnBrk="1" hangingPunct="1"/>
            <a:r>
              <a:rPr lang="en-US" smtClean="0"/>
              <a:t>Fewer low SES and African American teens go online daily 53% of af-am, vs 67% of white teens</a:t>
            </a:r>
          </a:p>
          <a:p>
            <a:pPr eaLnBrk="1" hangingPunct="1"/>
            <a:r>
              <a:rPr lang="en-US" smtClean="0"/>
              <a:t>75% of high income teens go online daily, compared to 39% of low SES teens.</a:t>
            </a:r>
          </a:p>
          <a:p>
            <a:pPr eaLnBrk="1" hangingPunct="1"/>
            <a:endParaRPr lang="en-US" smtClean="0"/>
          </a:p>
          <a:p>
            <a:pPr eaLnBrk="1" hangingPunct="1"/>
            <a:r>
              <a:rPr lang="en-US" smtClean="0"/>
              <a:t>Slight decrease in teens going online from home since we first asked – broader use/access and also wide variety of access points/mobile access.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8B4A1C33-3CE8-47A8-9CA6-30DE0976C64E}" type="slidenum">
              <a:rPr lang="en-US"/>
              <a:pPr/>
              <a:t>7</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F3EC827B-B61E-48D9-8A31-61255CFA7A7C}" type="slidenum">
              <a:rPr lang="en-US"/>
              <a:pPr/>
              <a:t>8</a:t>
            </a:fld>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r>
              <a:rPr lang="en-US" smtClean="0"/>
              <a:t>Not just email, IM, but social networks, mobile devices and gaming platforms are all used to connect, talk and interact with others. And thus also may become platforms for bullying, too.</a:t>
            </a:r>
          </a:p>
          <a:p>
            <a:pPr eaLnBrk="1" hangingPunct="1"/>
            <a:endParaRPr lang="en-US" smtClean="0"/>
          </a:p>
          <a:p>
            <a:pPr eaLnBrk="1" hangingPunct="1"/>
            <a:r>
              <a:rPr lang="en-US" smtClean="0"/>
              <a:t>This is where teens are - particularly outside of school - online, connected to each other by various means at all times.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NPR's Melissa Block talks to Dr. Justin </a:t>
            </a:r>
            <a:r>
              <a:rPr lang="en-US" dirty="0" err="1" smtClean="0"/>
              <a:t>Patchin</a:t>
            </a:r>
            <a:r>
              <a:rPr lang="en-US" dirty="0" smtClean="0"/>
              <a:t>, associate professor of criminal justice at the University of Wisconsin-Eau Claire and co-director of the </a:t>
            </a:r>
            <a:r>
              <a:rPr lang="en-US" dirty="0" err="1" smtClean="0"/>
              <a:t>Cyberbullying</a:t>
            </a:r>
            <a:r>
              <a:rPr lang="en-US" dirty="0" smtClean="0"/>
              <a:t> Research Center, about the increase in </a:t>
            </a:r>
            <a:r>
              <a:rPr lang="en-US" dirty="0" err="1" smtClean="0"/>
              <a:t>cyberbullying</a:t>
            </a:r>
            <a:r>
              <a:rPr lang="en-US" dirty="0" smtClean="0"/>
              <a:t>, and what's being done to combat it.</a:t>
            </a:r>
            <a:endParaRPr lang="en-US" dirty="0"/>
          </a:p>
        </p:txBody>
      </p:sp>
      <p:sp>
        <p:nvSpPr>
          <p:cNvPr id="4" name="Slide Number Placeholder 3"/>
          <p:cNvSpPr>
            <a:spLocks noGrp="1"/>
          </p:cNvSpPr>
          <p:nvPr>
            <p:ph type="sldNum" sz="quarter" idx="10"/>
          </p:nvPr>
        </p:nvSpPr>
        <p:spPr/>
        <p:txBody>
          <a:bodyPr/>
          <a:lstStyle/>
          <a:p>
            <a:fld id="{126A0A24-FC61-4A16-81FA-7921CF160C65}"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16</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r>
              <a:rPr lang="en-US" smtClean="0"/>
              <a:t>These are the “concurrent psychosocial problems” from Ybarra’s work.</a:t>
            </a:r>
          </a:p>
          <a:p>
            <a:pPr lvl="1" eaLnBrk="1" hangingPunct="1"/>
            <a:r>
              <a:rPr lang="en-US" smtClean="0"/>
              <a:t>Source info for statements above:</a:t>
            </a:r>
          </a:p>
          <a:p>
            <a:pPr lvl="1" eaLnBrk="1" hangingPunct="1"/>
            <a:r>
              <a:rPr lang="en-US" smtClean="0"/>
              <a:t>(see previous slides or bibliography for full cites)</a:t>
            </a:r>
          </a:p>
          <a:p>
            <a:pPr lvl="1" eaLnBrk="1" hangingPunct="1"/>
            <a:endParaRPr lang="en-US" smtClean="0"/>
          </a:p>
          <a:p>
            <a:pPr eaLnBrk="1" hangingPunct="1"/>
            <a:r>
              <a:rPr lang="en-US" smtClean="0"/>
              <a:t>Bullying is broadly associated with:</a:t>
            </a:r>
          </a:p>
          <a:p>
            <a:pPr lvl="1" eaLnBrk="1" hangingPunct="1"/>
            <a:r>
              <a:rPr lang="en-US" smtClean="0"/>
              <a:t>School violence – (Olweus, 2009 </a:t>
            </a:r>
            <a:r>
              <a:rPr lang="en-US" i="1" smtClean="0"/>
              <a:t>website</a:t>
            </a:r>
            <a:r>
              <a:rPr lang="en-US" smtClean="0"/>
              <a:t>)</a:t>
            </a:r>
          </a:p>
          <a:p>
            <a:pPr lvl="1" eaLnBrk="1" hangingPunct="1"/>
            <a:r>
              <a:rPr lang="en-US" smtClean="0"/>
              <a:t>Delinquency – (Hinduja &amp; Patchin, 2007)</a:t>
            </a:r>
          </a:p>
          <a:p>
            <a:pPr lvl="1" eaLnBrk="1" hangingPunct="1"/>
            <a:r>
              <a:rPr lang="en-US" smtClean="0"/>
              <a:t>Suicidal ideation (Hinduja &amp; Patchin, in press @ Archives of Suicide Research)</a:t>
            </a:r>
          </a:p>
          <a:p>
            <a:pPr lvl="1" eaLnBrk="1" hangingPunct="1"/>
            <a:endParaRPr lang="en-US" smtClean="0"/>
          </a:p>
          <a:p>
            <a:pPr lvl="1" eaLnBrk="1" hangingPunct="1"/>
            <a:r>
              <a:rPr lang="en-US" smtClean="0"/>
              <a:t>Depression and other psychological problems (Ybarra, 2007, Wolak, 2007)</a:t>
            </a:r>
          </a:p>
          <a:p>
            <a:pPr lvl="1" eaLnBrk="1" hangingPunct="1"/>
            <a:r>
              <a:rPr lang="en-US" smtClean="0"/>
              <a:t>Substance abuse (Ybarra, 2007, Wolak, 2007)</a:t>
            </a:r>
          </a:p>
          <a:p>
            <a:pPr lvl="1" eaLnBrk="1" hangingPunct="1"/>
            <a:r>
              <a:rPr lang="en-US" smtClean="0"/>
              <a:t>Delinquency / School avoidance (Hinduja &amp; Patchin, 2007)</a:t>
            </a:r>
          </a:p>
          <a:p>
            <a:pPr lvl="1" eaLnBrk="1" hangingPunct="1"/>
            <a:r>
              <a:rPr lang="en-US" smtClean="0"/>
              <a:t>Weapon-carrying (Nansel, 2003)</a:t>
            </a:r>
          </a:p>
          <a:p>
            <a:pPr lvl="1" eaLnBrk="1" hangingPunct="1"/>
            <a:r>
              <a:rPr lang="en-US" smtClean="0"/>
              <a:t>Poor parent/caregiver relationships/offline victimization  (Ybarra, 2007, Wolak, 2006)</a:t>
            </a:r>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17</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r>
              <a:rPr lang="en-US" smtClean="0"/>
              <a:t>These are the “concurrent psychosocial problems” from Ybarra’s work.</a:t>
            </a:r>
          </a:p>
          <a:p>
            <a:pPr lvl="1" eaLnBrk="1" hangingPunct="1"/>
            <a:r>
              <a:rPr lang="en-US" smtClean="0"/>
              <a:t>Source info for statements above:</a:t>
            </a:r>
          </a:p>
          <a:p>
            <a:pPr lvl="1" eaLnBrk="1" hangingPunct="1"/>
            <a:r>
              <a:rPr lang="en-US" smtClean="0"/>
              <a:t>(see previous slides or bibliography for full cites)</a:t>
            </a:r>
          </a:p>
          <a:p>
            <a:pPr lvl="1" eaLnBrk="1" hangingPunct="1"/>
            <a:endParaRPr lang="en-US" smtClean="0"/>
          </a:p>
          <a:p>
            <a:pPr eaLnBrk="1" hangingPunct="1"/>
            <a:r>
              <a:rPr lang="en-US" smtClean="0"/>
              <a:t>Bullying is broadly associated with:</a:t>
            </a:r>
          </a:p>
          <a:p>
            <a:pPr lvl="1" eaLnBrk="1" hangingPunct="1"/>
            <a:r>
              <a:rPr lang="en-US" smtClean="0"/>
              <a:t>School violence – (Olweus, 2009 </a:t>
            </a:r>
            <a:r>
              <a:rPr lang="en-US" i="1" smtClean="0"/>
              <a:t>website</a:t>
            </a:r>
            <a:r>
              <a:rPr lang="en-US" smtClean="0"/>
              <a:t>)</a:t>
            </a:r>
          </a:p>
          <a:p>
            <a:pPr lvl="1" eaLnBrk="1" hangingPunct="1"/>
            <a:r>
              <a:rPr lang="en-US" smtClean="0"/>
              <a:t>Delinquency – (Hinduja &amp; Patchin, 2007)</a:t>
            </a:r>
          </a:p>
          <a:p>
            <a:pPr lvl="1" eaLnBrk="1" hangingPunct="1"/>
            <a:r>
              <a:rPr lang="en-US" smtClean="0"/>
              <a:t>Suicidal ideation (Hinduja &amp; Patchin, in press @ Archives of Suicide Research)</a:t>
            </a:r>
          </a:p>
          <a:p>
            <a:pPr lvl="1" eaLnBrk="1" hangingPunct="1"/>
            <a:endParaRPr lang="en-US" smtClean="0"/>
          </a:p>
          <a:p>
            <a:pPr lvl="1" eaLnBrk="1" hangingPunct="1"/>
            <a:r>
              <a:rPr lang="en-US" smtClean="0"/>
              <a:t>Depression and other psychological problems (Ybarra, 2007, Wolak, 2007)</a:t>
            </a:r>
          </a:p>
          <a:p>
            <a:pPr lvl="1" eaLnBrk="1" hangingPunct="1"/>
            <a:r>
              <a:rPr lang="en-US" smtClean="0"/>
              <a:t>Substance abuse (Ybarra, 2007, Wolak, 2007)</a:t>
            </a:r>
          </a:p>
          <a:p>
            <a:pPr lvl="1" eaLnBrk="1" hangingPunct="1"/>
            <a:r>
              <a:rPr lang="en-US" smtClean="0"/>
              <a:t>Delinquency / School avoidance (Hinduja &amp; Patchin, 2007)</a:t>
            </a:r>
          </a:p>
          <a:p>
            <a:pPr lvl="1" eaLnBrk="1" hangingPunct="1"/>
            <a:r>
              <a:rPr lang="en-US" smtClean="0"/>
              <a:t>Weapon-carrying (Nansel, 2003)</a:t>
            </a:r>
          </a:p>
          <a:p>
            <a:pPr lvl="1" eaLnBrk="1" hangingPunct="1"/>
            <a:r>
              <a:rPr lang="en-US" smtClean="0"/>
              <a:t>Poor parent/caregiver relationships/offline victimization  (Ybarra, 2007, Wolak, 2006)</a:t>
            </a:r>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92AC393-D3F6-4A06-97E9-FEE408D13FD7}" type="slidenum">
              <a:rPr lang="en-US"/>
              <a:pPr/>
              <a:t>18</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419600"/>
          </a:xfrm>
          <a:noFill/>
          <a:ln/>
        </p:spPr>
        <p:txBody>
          <a:bodyPr/>
          <a:lstStyle/>
          <a:p>
            <a:pPr lvl="1" eaLnBrk="1" hangingPunct="1"/>
            <a:r>
              <a:rPr lang="en-US" smtClean="0"/>
              <a:t>These are the “concurrent psychosocial problems” from Ybarra’s work.</a:t>
            </a:r>
          </a:p>
          <a:p>
            <a:pPr lvl="1" eaLnBrk="1" hangingPunct="1"/>
            <a:r>
              <a:rPr lang="en-US" smtClean="0"/>
              <a:t>Source info for statements above:</a:t>
            </a:r>
          </a:p>
          <a:p>
            <a:pPr lvl="1" eaLnBrk="1" hangingPunct="1"/>
            <a:r>
              <a:rPr lang="en-US" smtClean="0"/>
              <a:t>(see previous slides or bibliography for full cites)</a:t>
            </a:r>
          </a:p>
          <a:p>
            <a:pPr lvl="1" eaLnBrk="1" hangingPunct="1"/>
            <a:endParaRPr lang="en-US" smtClean="0"/>
          </a:p>
          <a:p>
            <a:pPr eaLnBrk="1" hangingPunct="1"/>
            <a:r>
              <a:rPr lang="en-US" smtClean="0"/>
              <a:t>Bullying is broadly associated with:</a:t>
            </a:r>
          </a:p>
          <a:p>
            <a:pPr lvl="1" eaLnBrk="1" hangingPunct="1"/>
            <a:r>
              <a:rPr lang="en-US" smtClean="0"/>
              <a:t>School violence – (Olweus, 2009 </a:t>
            </a:r>
            <a:r>
              <a:rPr lang="en-US" i="1" smtClean="0"/>
              <a:t>website</a:t>
            </a:r>
            <a:r>
              <a:rPr lang="en-US" smtClean="0"/>
              <a:t>)</a:t>
            </a:r>
          </a:p>
          <a:p>
            <a:pPr lvl="1" eaLnBrk="1" hangingPunct="1"/>
            <a:r>
              <a:rPr lang="en-US" smtClean="0"/>
              <a:t>Delinquency – (Hinduja &amp; Patchin, 2007)</a:t>
            </a:r>
          </a:p>
          <a:p>
            <a:pPr lvl="1" eaLnBrk="1" hangingPunct="1"/>
            <a:r>
              <a:rPr lang="en-US" smtClean="0"/>
              <a:t>Suicidal ideation (Hinduja &amp; Patchin, in press @ Archives of Suicide Research)</a:t>
            </a:r>
          </a:p>
          <a:p>
            <a:pPr lvl="1" eaLnBrk="1" hangingPunct="1"/>
            <a:endParaRPr lang="en-US" smtClean="0"/>
          </a:p>
          <a:p>
            <a:pPr lvl="1" eaLnBrk="1" hangingPunct="1"/>
            <a:r>
              <a:rPr lang="en-US" smtClean="0"/>
              <a:t>Depression and other psychological problems (Ybarra, 2007, Wolak, 2007)</a:t>
            </a:r>
          </a:p>
          <a:p>
            <a:pPr lvl="1" eaLnBrk="1" hangingPunct="1"/>
            <a:r>
              <a:rPr lang="en-US" smtClean="0"/>
              <a:t>Substance abuse (Ybarra, 2007, Wolak, 2007)</a:t>
            </a:r>
          </a:p>
          <a:p>
            <a:pPr lvl="1" eaLnBrk="1" hangingPunct="1"/>
            <a:r>
              <a:rPr lang="en-US" smtClean="0"/>
              <a:t>Delinquency / School avoidance (Hinduja &amp; Patchin, 2007)</a:t>
            </a:r>
          </a:p>
          <a:p>
            <a:pPr lvl="1" eaLnBrk="1" hangingPunct="1"/>
            <a:r>
              <a:rPr lang="en-US" smtClean="0"/>
              <a:t>Weapon-carrying (Nansel, 2003)</a:t>
            </a:r>
          </a:p>
          <a:p>
            <a:pPr lvl="1" eaLnBrk="1" hangingPunct="1"/>
            <a:r>
              <a:rPr lang="en-US" smtClean="0"/>
              <a:t>Poor parent/caregiver relationships/offline victimization  (Ybarra, 2007, Wolak, 2006)</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Line 4"/>
          <p:cNvSpPr>
            <a:spLocks noChangeShapeType="1"/>
          </p:cNvSpPr>
          <p:nvPr/>
        </p:nvSpPr>
        <p:spPr bwMode="auto">
          <a:xfrm>
            <a:off x="838200" y="1371600"/>
            <a:ext cx="8305800" cy="0"/>
          </a:xfrm>
          <a:prstGeom prst="line">
            <a:avLst/>
          </a:prstGeom>
          <a:noFill/>
          <a:ln w="9525">
            <a:solidFill>
              <a:schemeClr val="tx1"/>
            </a:solidFill>
            <a:round/>
            <a:headEnd/>
            <a:tailEnd/>
          </a:ln>
          <a:effectLst/>
        </p:spPr>
        <p:txBody>
          <a:bodyPr wrap="none" anchor="ctr"/>
          <a:lstStyle/>
          <a:p>
            <a:pPr>
              <a:defRPr/>
            </a:pPr>
            <a:endParaRPr lang="en-US">
              <a:ea typeface="+mn-ea"/>
            </a:endParaRPr>
          </a:p>
        </p:txBody>
      </p:sp>
      <p:sp>
        <p:nvSpPr>
          <p:cNvPr id="50178" name="Rectangle 2"/>
          <p:cNvSpPr>
            <a:spLocks noGrp="1" noChangeArrowheads="1"/>
          </p:cNvSpPr>
          <p:nvPr>
            <p:ph type="ctrTitle" sz="quarter"/>
          </p:nvPr>
        </p:nvSpPr>
        <p:spPr>
          <a:xfrm>
            <a:off x="1219200" y="1447800"/>
            <a:ext cx="7924800" cy="1371600"/>
          </a:xfrm>
        </p:spPr>
        <p:txBody>
          <a:bodyPr anchor="t"/>
          <a:lstStyle>
            <a:lvl1pPr>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5" name="Rectangle 6"/>
          <p:cNvSpPr>
            <a:spLocks noGrp="1" noChangeArrowheads="1"/>
          </p:cNvSpPr>
          <p:nvPr>
            <p:ph type="sldNum" sz="quarter" idx="11"/>
          </p:nvPr>
        </p:nvSpPr>
        <p:spPr>
          <a:ln/>
        </p:spPr>
        <p:txBody>
          <a:bodyPr/>
          <a:lstStyle>
            <a:lvl1pPr>
              <a:defRPr/>
            </a:lvl1pPr>
          </a:lstStyle>
          <a:p>
            <a:fld id="{66CCBF70-E5A0-4BCC-825D-71E3BA1C327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28600"/>
            <a:ext cx="1790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228600"/>
            <a:ext cx="5219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5" name="Rectangle 6"/>
          <p:cNvSpPr>
            <a:spLocks noGrp="1" noChangeArrowheads="1"/>
          </p:cNvSpPr>
          <p:nvPr>
            <p:ph type="sldNum" sz="quarter" idx="11"/>
          </p:nvPr>
        </p:nvSpPr>
        <p:spPr>
          <a:ln/>
        </p:spPr>
        <p:txBody>
          <a:bodyPr/>
          <a:lstStyle>
            <a:lvl1pPr>
              <a:defRPr/>
            </a:lvl1pPr>
          </a:lstStyle>
          <a:p>
            <a:fld id="{7061F3FE-BA2F-4722-8A89-8FC1BE6793F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5" name="Rectangle 6"/>
          <p:cNvSpPr>
            <a:spLocks noGrp="1" noChangeArrowheads="1"/>
          </p:cNvSpPr>
          <p:nvPr>
            <p:ph type="sldNum" sz="quarter" idx="11"/>
          </p:nvPr>
        </p:nvSpPr>
        <p:spPr>
          <a:ln/>
        </p:spPr>
        <p:txBody>
          <a:bodyPr/>
          <a:lstStyle>
            <a:lvl1pPr>
              <a:defRPr/>
            </a:lvl1pPr>
          </a:lstStyle>
          <a:p>
            <a:fld id="{5AA019A5-B5B1-402D-8F2C-13FBF61D24D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5" name="Rectangle 6"/>
          <p:cNvSpPr>
            <a:spLocks noGrp="1" noChangeArrowheads="1"/>
          </p:cNvSpPr>
          <p:nvPr>
            <p:ph type="sldNum" sz="quarter" idx="11"/>
          </p:nvPr>
        </p:nvSpPr>
        <p:spPr>
          <a:ln/>
        </p:spPr>
        <p:txBody>
          <a:bodyPr/>
          <a:lstStyle>
            <a:lvl1pPr>
              <a:defRPr/>
            </a:lvl1pPr>
          </a:lstStyle>
          <a:p>
            <a:fld id="{8347F529-EB01-48DB-8144-ABF907F1B3F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2057400"/>
            <a:ext cx="35052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2057400"/>
            <a:ext cx="35052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6" name="Rectangle 6"/>
          <p:cNvSpPr>
            <a:spLocks noGrp="1" noChangeArrowheads="1"/>
          </p:cNvSpPr>
          <p:nvPr>
            <p:ph type="sldNum" sz="quarter" idx="11"/>
          </p:nvPr>
        </p:nvSpPr>
        <p:spPr>
          <a:ln/>
        </p:spPr>
        <p:txBody>
          <a:bodyPr/>
          <a:lstStyle>
            <a:lvl1pPr>
              <a:defRPr/>
            </a:lvl1pPr>
          </a:lstStyle>
          <a:p>
            <a:fld id="{99B9209A-8AEE-47FA-90F8-88D31807EFC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8" name="Rectangle 6"/>
          <p:cNvSpPr>
            <a:spLocks noGrp="1" noChangeArrowheads="1"/>
          </p:cNvSpPr>
          <p:nvPr>
            <p:ph type="sldNum" sz="quarter" idx="11"/>
          </p:nvPr>
        </p:nvSpPr>
        <p:spPr>
          <a:ln/>
        </p:spPr>
        <p:txBody>
          <a:bodyPr/>
          <a:lstStyle>
            <a:lvl1pPr>
              <a:defRPr/>
            </a:lvl1pPr>
          </a:lstStyle>
          <a:p>
            <a:fld id="{3685AFDE-3974-424A-B19A-3A60E7BED64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4" name="Rectangle 6"/>
          <p:cNvSpPr>
            <a:spLocks noGrp="1" noChangeArrowheads="1"/>
          </p:cNvSpPr>
          <p:nvPr>
            <p:ph type="sldNum" sz="quarter" idx="11"/>
          </p:nvPr>
        </p:nvSpPr>
        <p:spPr>
          <a:ln/>
        </p:spPr>
        <p:txBody>
          <a:bodyPr/>
          <a:lstStyle>
            <a:lvl1pPr>
              <a:defRPr/>
            </a:lvl1pPr>
          </a:lstStyle>
          <a:p>
            <a:fld id="{1CBD7A11-C0BF-4B18-8BD6-34FDBDEF86D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3" name="Rectangle 6"/>
          <p:cNvSpPr>
            <a:spLocks noGrp="1" noChangeArrowheads="1"/>
          </p:cNvSpPr>
          <p:nvPr>
            <p:ph type="sldNum" sz="quarter" idx="11"/>
          </p:nvPr>
        </p:nvSpPr>
        <p:spPr>
          <a:ln/>
        </p:spPr>
        <p:txBody>
          <a:bodyPr/>
          <a:lstStyle>
            <a:lvl1pPr>
              <a:defRPr/>
            </a:lvl1pPr>
          </a:lstStyle>
          <a:p>
            <a:fld id="{09F37A5C-1BE1-4D77-9583-6790759B40F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6" name="Rectangle 6"/>
          <p:cNvSpPr>
            <a:spLocks noGrp="1" noChangeArrowheads="1"/>
          </p:cNvSpPr>
          <p:nvPr>
            <p:ph type="sldNum" sz="quarter" idx="11"/>
          </p:nvPr>
        </p:nvSpPr>
        <p:spPr>
          <a:ln/>
        </p:spPr>
        <p:txBody>
          <a:bodyPr/>
          <a:lstStyle>
            <a:lvl1pPr>
              <a:defRPr/>
            </a:lvl1pPr>
          </a:lstStyle>
          <a:p>
            <a:fld id="{7D61D704-968D-4716-B972-0D1981C67A5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t>May 2010</a:t>
            </a:r>
          </a:p>
        </p:txBody>
      </p:sp>
      <p:sp>
        <p:nvSpPr>
          <p:cNvPr id="6" name="Rectangle 6"/>
          <p:cNvSpPr>
            <a:spLocks noGrp="1" noChangeArrowheads="1"/>
          </p:cNvSpPr>
          <p:nvPr>
            <p:ph type="sldNum" sz="quarter" idx="11"/>
          </p:nvPr>
        </p:nvSpPr>
        <p:spPr>
          <a:ln/>
        </p:spPr>
        <p:txBody>
          <a:bodyPr/>
          <a:lstStyle>
            <a:lvl1pPr>
              <a:defRPr/>
            </a:lvl1pPr>
          </a:lstStyle>
          <a:p>
            <a:fld id="{789F71FF-CE4A-487C-B45A-D8C6AA3EC49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0" y="6477000"/>
            <a:ext cx="9144000" cy="381000"/>
          </a:xfrm>
          <a:prstGeom prst="rect">
            <a:avLst/>
          </a:prstGeom>
          <a:solidFill>
            <a:srgbClr val="DCDEDE"/>
          </a:solidFill>
          <a:ln w="9525">
            <a:noFill/>
            <a:miter lim="800000"/>
            <a:headEnd/>
            <a:tailEnd/>
          </a:ln>
          <a:effectLst/>
        </p:spPr>
        <p:txBody>
          <a:bodyPr wrap="none" anchor="ctr"/>
          <a:lstStyle/>
          <a:p>
            <a:pPr>
              <a:defRPr/>
            </a:pPr>
            <a:endParaRPr lang="en-US">
              <a:ea typeface="+mn-ea"/>
            </a:endParaRPr>
          </a:p>
        </p:txBody>
      </p:sp>
      <p:sp>
        <p:nvSpPr>
          <p:cNvPr id="53251" name="Rectangle 3"/>
          <p:cNvSpPr>
            <a:spLocks noGrp="1" noChangeArrowheads="1"/>
          </p:cNvSpPr>
          <p:nvPr>
            <p:ph type="title"/>
          </p:nvPr>
        </p:nvSpPr>
        <p:spPr bwMode="auto">
          <a:xfrm>
            <a:off x="1295400" y="228600"/>
            <a:ext cx="71628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53252" name="Rectangle 4"/>
          <p:cNvSpPr>
            <a:spLocks noGrp="1" noChangeArrowheads="1"/>
          </p:cNvSpPr>
          <p:nvPr>
            <p:ph type="body" idx="1"/>
          </p:nvPr>
        </p:nvSpPr>
        <p:spPr bwMode="auto">
          <a:xfrm>
            <a:off x="1295400" y="2057400"/>
            <a:ext cx="71628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9157" name="Rectangle 5"/>
          <p:cNvSpPr>
            <a:spLocks noGrp="1" noChangeArrowheads="1"/>
          </p:cNvSpPr>
          <p:nvPr>
            <p:ph type="dt" sz="half" idx="2"/>
          </p:nvPr>
        </p:nvSpPr>
        <p:spPr bwMode="auto">
          <a:xfrm>
            <a:off x="6477000" y="6477000"/>
            <a:ext cx="1905000" cy="381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000">
                <a:latin typeface="+mj-lt"/>
                <a:ea typeface="+mn-ea"/>
              </a:defRPr>
            </a:lvl1pPr>
          </a:lstStyle>
          <a:p>
            <a:pPr>
              <a:defRPr/>
            </a:pPr>
            <a:r>
              <a:rPr lang="en-US"/>
              <a:t>May 2010</a:t>
            </a:r>
          </a:p>
        </p:txBody>
      </p:sp>
      <p:sp>
        <p:nvSpPr>
          <p:cNvPr id="49158" name="Rectangle 6"/>
          <p:cNvSpPr>
            <a:spLocks noGrp="1" noChangeArrowheads="1"/>
          </p:cNvSpPr>
          <p:nvPr>
            <p:ph type="sldNum" sz="quarter" idx="4"/>
          </p:nvPr>
        </p:nvSpPr>
        <p:spPr bwMode="auto">
          <a:xfrm>
            <a:off x="8532813" y="6477000"/>
            <a:ext cx="458787" cy="381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000">
                <a:latin typeface="Arial Narrow" pitchFamily="-108" charset="0"/>
              </a:defRPr>
            </a:lvl1pPr>
          </a:lstStyle>
          <a:p>
            <a:fld id="{32A01648-3676-495F-A851-0BA45E030859}" type="slidenum">
              <a:rPr lang="en-US"/>
              <a:pPr/>
              <a:t>‹#›</a:t>
            </a:fld>
            <a:endParaRPr lang="en-US"/>
          </a:p>
        </p:txBody>
      </p:sp>
      <p:sp>
        <p:nvSpPr>
          <p:cNvPr id="49159" name="Line 7"/>
          <p:cNvSpPr>
            <a:spLocks noChangeShapeType="1"/>
          </p:cNvSpPr>
          <p:nvPr/>
        </p:nvSpPr>
        <p:spPr bwMode="auto">
          <a:xfrm>
            <a:off x="1304925" y="6477000"/>
            <a:ext cx="0" cy="381000"/>
          </a:xfrm>
          <a:prstGeom prst="line">
            <a:avLst/>
          </a:prstGeom>
          <a:noFill/>
          <a:ln w="38100">
            <a:solidFill>
              <a:schemeClr val="bg1"/>
            </a:solidFill>
            <a:round/>
            <a:headEnd/>
            <a:tailEnd/>
          </a:ln>
          <a:effectLst/>
        </p:spPr>
        <p:txBody>
          <a:bodyPr wrap="none" anchor="ctr"/>
          <a:lstStyle/>
          <a:p>
            <a:pPr>
              <a:defRPr/>
            </a:pPr>
            <a:endParaRPr lang="en-US">
              <a:ea typeface="+mn-ea"/>
            </a:endParaRPr>
          </a:p>
        </p:txBody>
      </p:sp>
      <p:sp>
        <p:nvSpPr>
          <p:cNvPr id="49160" name="Line 8"/>
          <p:cNvSpPr>
            <a:spLocks noChangeShapeType="1"/>
          </p:cNvSpPr>
          <p:nvPr/>
        </p:nvSpPr>
        <p:spPr bwMode="auto">
          <a:xfrm>
            <a:off x="1325563" y="6477000"/>
            <a:ext cx="0" cy="381000"/>
          </a:xfrm>
          <a:prstGeom prst="line">
            <a:avLst/>
          </a:prstGeom>
          <a:noFill/>
          <a:ln w="9525">
            <a:solidFill>
              <a:schemeClr val="tx1"/>
            </a:solidFill>
            <a:round/>
            <a:headEnd/>
            <a:tailEnd/>
          </a:ln>
          <a:effectLst/>
        </p:spPr>
        <p:txBody>
          <a:bodyPr wrap="none" anchor="ctr"/>
          <a:lstStyle/>
          <a:p>
            <a:pPr>
              <a:defRPr/>
            </a:pPr>
            <a:endParaRPr lang="en-US">
              <a:ea typeface="+mn-ea"/>
            </a:endParaRPr>
          </a:p>
        </p:txBody>
      </p:sp>
      <p:sp>
        <p:nvSpPr>
          <p:cNvPr id="49161" name="Rectangle 9"/>
          <p:cNvSpPr>
            <a:spLocks noChangeArrowheads="1"/>
          </p:cNvSpPr>
          <p:nvPr/>
        </p:nvSpPr>
        <p:spPr bwMode="auto">
          <a:xfrm>
            <a:off x="1371600" y="6477000"/>
            <a:ext cx="1905000" cy="381000"/>
          </a:xfrm>
          <a:prstGeom prst="rect">
            <a:avLst/>
          </a:prstGeom>
          <a:noFill/>
          <a:ln w="9525">
            <a:noFill/>
            <a:miter lim="800000"/>
            <a:headEnd/>
            <a:tailEnd/>
          </a:ln>
          <a:effectLst/>
        </p:spPr>
        <p:txBody>
          <a:bodyPr anchor="ctr"/>
          <a:lstStyle/>
          <a:p>
            <a:pPr>
              <a:defRPr/>
            </a:pPr>
            <a:r>
              <a:rPr lang="en-US" sz="1200">
                <a:latin typeface="Arial Narrow" pitchFamily="-108" charset="0"/>
                <a:ea typeface="+mn-ea"/>
              </a:rPr>
              <a:t>Cyberbullying</a:t>
            </a:r>
          </a:p>
        </p:txBody>
      </p:sp>
      <p:sp>
        <p:nvSpPr>
          <p:cNvPr id="49162" name="Line 10"/>
          <p:cNvSpPr>
            <a:spLocks noChangeShapeType="1"/>
          </p:cNvSpPr>
          <p:nvPr/>
        </p:nvSpPr>
        <p:spPr bwMode="auto">
          <a:xfrm>
            <a:off x="1295400" y="1371600"/>
            <a:ext cx="7848600" cy="0"/>
          </a:xfrm>
          <a:prstGeom prst="line">
            <a:avLst/>
          </a:prstGeom>
          <a:noFill/>
          <a:ln w="9525">
            <a:solidFill>
              <a:schemeClr val="tx1"/>
            </a:solidFill>
            <a:round/>
            <a:headEnd/>
            <a:tailEnd/>
          </a:ln>
          <a:effectLst/>
        </p:spPr>
        <p:txBody>
          <a:bodyPr wrap="none" anchor="ctr"/>
          <a:lstStyle/>
          <a:p>
            <a:pPr>
              <a:defRPr/>
            </a:pPr>
            <a:endParaRPr lang="en-US">
              <a:ea typeface="+mn-ea"/>
            </a:endParaRPr>
          </a:p>
        </p:txBody>
      </p:sp>
      <p:grpSp>
        <p:nvGrpSpPr>
          <p:cNvPr id="53259" name="Group 11"/>
          <p:cNvGrpSpPr>
            <a:grpSpLocks/>
          </p:cNvGrpSpPr>
          <p:nvPr/>
        </p:nvGrpSpPr>
        <p:grpSpPr bwMode="auto">
          <a:xfrm>
            <a:off x="6477000" y="6477000"/>
            <a:ext cx="20638" cy="381000"/>
            <a:chOff x="3696" y="4080"/>
            <a:chExt cx="13" cy="240"/>
          </a:xfrm>
        </p:grpSpPr>
        <p:sp>
          <p:nvSpPr>
            <p:cNvPr id="49164" name="Line 12"/>
            <p:cNvSpPr>
              <a:spLocks noChangeShapeType="1"/>
            </p:cNvSpPr>
            <p:nvPr userDrawn="1"/>
          </p:nvSpPr>
          <p:spPr bwMode="auto">
            <a:xfrm>
              <a:off x="3696" y="4080"/>
              <a:ext cx="0" cy="240"/>
            </a:xfrm>
            <a:prstGeom prst="line">
              <a:avLst/>
            </a:prstGeom>
            <a:noFill/>
            <a:ln w="38100">
              <a:solidFill>
                <a:schemeClr val="bg1"/>
              </a:solidFill>
              <a:round/>
              <a:headEnd/>
              <a:tailEnd/>
            </a:ln>
            <a:effectLst/>
          </p:spPr>
          <p:txBody>
            <a:bodyPr wrap="none" anchor="ctr"/>
            <a:lstStyle/>
            <a:p>
              <a:pPr>
                <a:defRPr/>
              </a:pPr>
              <a:endParaRPr lang="en-US">
                <a:ea typeface="+mn-ea"/>
              </a:endParaRPr>
            </a:p>
          </p:txBody>
        </p:sp>
        <p:sp>
          <p:nvSpPr>
            <p:cNvPr id="49165" name="Line 13"/>
            <p:cNvSpPr>
              <a:spLocks noChangeShapeType="1"/>
            </p:cNvSpPr>
            <p:nvPr userDrawn="1"/>
          </p:nvSpPr>
          <p:spPr bwMode="auto">
            <a:xfrm>
              <a:off x="3709" y="4080"/>
              <a:ext cx="0" cy="240"/>
            </a:xfrm>
            <a:prstGeom prst="line">
              <a:avLst/>
            </a:prstGeom>
            <a:noFill/>
            <a:ln w="9525">
              <a:solidFill>
                <a:schemeClr val="tx1"/>
              </a:solidFill>
              <a:round/>
              <a:headEnd/>
              <a:tailEnd/>
            </a:ln>
            <a:effectLst/>
          </p:spPr>
          <p:txBody>
            <a:bodyPr wrap="none" anchor="ctr"/>
            <a:lstStyle/>
            <a:p>
              <a:pPr>
                <a:defRPr/>
              </a:pPr>
              <a:endParaRPr lang="en-US">
                <a:ea typeface="+mn-ea"/>
              </a:endParaRPr>
            </a:p>
          </p:txBody>
        </p:sp>
      </p:grpSp>
      <p:grpSp>
        <p:nvGrpSpPr>
          <p:cNvPr id="53260" name="Group 14"/>
          <p:cNvGrpSpPr>
            <a:grpSpLocks/>
          </p:cNvGrpSpPr>
          <p:nvPr/>
        </p:nvGrpSpPr>
        <p:grpSpPr bwMode="auto">
          <a:xfrm>
            <a:off x="8458200" y="6477000"/>
            <a:ext cx="20638" cy="381000"/>
            <a:chOff x="3696" y="4080"/>
            <a:chExt cx="13" cy="240"/>
          </a:xfrm>
        </p:grpSpPr>
        <p:sp>
          <p:nvSpPr>
            <p:cNvPr id="49167" name="Line 15"/>
            <p:cNvSpPr>
              <a:spLocks noChangeShapeType="1"/>
            </p:cNvSpPr>
            <p:nvPr userDrawn="1"/>
          </p:nvSpPr>
          <p:spPr bwMode="auto">
            <a:xfrm>
              <a:off x="3696" y="4080"/>
              <a:ext cx="0" cy="240"/>
            </a:xfrm>
            <a:prstGeom prst="line">
              <a:avLst/>
            </a:prstGeom>
            <a:noFill/>
            <a:ln w="38100">
              <a:solidFill>
                <a:schemeClr val="bg1"/>
              </a:solidFill>
              <a:round/>
              <a:headEnd/>
              <a:tailEnd/>
            </a:ln>
            <a:effectLst/>
          </p:spPr>
          <p:txBody>
            <a:bodyPr wrap="none" anchor="ctr"/>
            <a:lstStyle/>
            <a:p>
              <a:pPr>
                <a:defRPr/>
              </a:pPr>
              <a:endParaRPr lang="en-US">
                <a:ea typeface="+mn-ea"/>
              </a:endParaRPr>
            </a:p>
          </p:txBody>
        </p:sp>
        <p:sp>
          <p:nvSpPr>
            <p:cNvPr id="49168" name="Line 16"/>
            <p:cNvSpPr>
              <a:spLocks noChangeShapeType="1"/>
            </p:cNvSpPr>
            <p:nvPr userDrawn="1"/>
          </p:nvSpPr>
          <p:spPr bwMode="auto">
            <a:xfrm>
              <a:off x="3709" y="4080"/>
              <a:ext cx="0" cy="240"/>
            </a:xfrm>
            <a:prstGeom prst="line">
              <a:avLst/>
            </a:prstGeom>
            <a:noFill/>
            <a:ln w="9525">
              <a:solidFill>
                <a:schemeClr val="tx1"/>
              </a:solidFill>
              <a:round/>
              <a:headEnd/>
              <a:tailEnd/>
            </a:ln>
            <a:effectLst/>
          </p:spPr>
          <p:txBody>
            <a:bodyPr wrap="none" anchor="ctr"/>
            <a:lstStyle/>
            <a:p>
              <a:pPr>
                <a:defRPr/>
              </a:pPr>
              <a:endParaRPr lang="en-US">
                <a:ea typeface="+mn-ea"/>
              </a:endParaRPr>
            </a:p>
          </p:txBody>
        </p:sp>
      </p:grpSp>
      <p:pic>
        <p:nvPicPr>
          <p:cNvPr id="53261" name="Picture 17"/>
          <p:cNvPicPr>
            <a:picLocks noChangeAspect="1" noChangeArrowheads="1"/>
          </p:cNvPicPr>
          <p:nvPr/>
        </p:nvPicPr>
        <p:blipFill>
          <a:blip r:embed="rId14"/>
          <a:srcRect b="21609"/>
          <a:stretch>
            <a:fillRect/>
          </a:stretch>
        </p:blipFill>
        <p:spPr bwMode="auto">
          <a:xfrm>
            <a:off x="68263" y="6524625"/>
            <a:ext cx="1143000" cy="293688"/>
          </a:xfrm>
          <a:prstGeom prst="rect">
            <a:avLst/>
          </a:prstGeom>
          <a:noFill/>
          <a:ln w="9525">
            <a:noFill/>
            <a:miter lim="800000"/>
            <a:headEnd/>
            <a:tailEnd/>
          </a:ln>
        </p:spPr>
      </p:pic>
      <p:pic>
        <p:nvPicPr>
          <p:cNvPr id="53262" name="Picture 18"/>
          <p:cNvPicPr>
            <a:picLocks noChangeAspect="1" noChangeArrowheads="1"/>
          </p:cNvPicPr>
          <p:nvPr userDrawn="1"/>
        </p:nvPicPr>
        <p:blipFill>
          <a:blip r:embed="rId14"/>
          <a:srcRect b="21609"/>
          <a:stretch>
            <a:fillRect/>
          </a:stretch>
        </p:blipFill>
        <p:spPr bwMode="auto">
          <a:xfrm>
            <a:off x="68263" y="6524625"/>
            <a:ext cx="1143000" cy="293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3"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hf hdr="0" ftr="0"/>
  <p:txStyles>
    <p:titleStyle>
      <a:lvl1pPr algn="l" rtl="0" eaLnBrk="0" fontAlgn="base" hangingPunct="0">
        <a:spcBef>
          <a:spcPct val="0"/>
        </a:spcBef>
        <a:spcAft>
          <a:spcPct val="0"/>
        </a:spcAft>
        <a:defRPr sz="3200">
          <a:solidFill>
            <a:schemeClr val="tx1"/>
          </a:solidFill>
          <a:latin typeface="+mj-lt"/>
          <a:ea typeface="ＭＳ Ｐゴシック" pitchFamily="-108" charset="-128"/>
          <a:cs typeface="+mj-cs"/>
        </a:defRPr>
      </a:lvl1pPr>
      <a:lvl2pPr algn="l" rtl="0" eaLnBrk="0" fontAlgn="base" hangingPunct="0">
        <a:spcBef>
          <a:spcPct val="0"/>
        </a:spcBef>
        <a:spcAft>
          <a:spcPct val="0"/>
        </a:spcAft>
        <a:defRPr sz="3200">
          <a:solidFill>
            <a:schemeClr val="tx1"/>
          </a:solidFill>
          <a:latin typeface="Arial Narrow" pitchFamily="-108" charset="0"/>
          <a:ea typeface="ＭＳ Ｐゴシック" pitchFamily="-108" charset="-128"/>
        </a:defRPr>
      </a:lvl2pPr>
      <a:lvl3pPr algn="l" rtl="0" eaLnBrk="0" fontAlgn="base" hangingPunct="0">
        <a:spcBef>
          <a:spcPct val="0"/>
        </a:spcBef>
        <a:spcAft>
          <a:spcPct val="0"/>
        </a:spcAft>
        <a:defRPr sz="3200">
          <a:solidFill>
            <a:schemeClr val="tx1"/>
          </a:solidFill>
          <a:latin typeface="Arial Narrow" pitchFamily="-108" charset="0"/>
          <a:ea typeface="ＭＳ Ｐゴシック" pitchFamily="-108" charset="-128"/>
        </a:defRPr>
      </a:lvl3pPr>
      <a:lvl4pPr algn="l" rtl="0" eaLnBrk="0" fontAlgn="base" hangingPunct="0">
        <a:spcBef>
          <a:spcPct val="0"/>
        </a:spcBef>
        <a:spcAft>
          <a:spcPct val="0"/>
        </a:spcAft>
        <a:defRPr sz="3200">
          <a:solidFill>
            <a:schemeClr val="tx1"/>
          </a:solidFill>
          <a:latin typeface="Arial Narrow" pitchFamily="-108" charset="0"/>
          <a:ea typeface="ＭＳ Ｐゴシック" pitchFamily="-108" charset="-128"/>
        </a:defRPr>
      </a:lvl4pPr>
      <a:lvl5pPr algn="l" rtl="0" eaLnBrk="0" fontAlgn="base" hangingPunct="0">
        <a:spcBef>
          <a:spcPct val="0"/>
        </a:spcBef>
        <a:spcAft>
          <a:spcPct val="0"/>
        </a:spcAft>
        <a:defRPr sz="3200">
          <a:solidFill>
            <a:schemeClr val="tx1"/>
          </a:solidFill>
          <a:latin typeface="Arial Narrow" pitchFamily="-108" charset="0"/>
          <a:ea typeface="ＭＳ Ｐゴシック" pitchFamily="-108" charset="-128"/>
        </a:defRPr>
      </a:lvl5pPr>
      <a:lvl6pPr marL="457200" algn="l" rtl="0" fontAlgn="base">
        <a:spcBef>
          <a:spcPct val="0"/>
        </a:spcBef>
        <a:spcAft>
          <a:spcPct val="0"/>
        </a:spcAft>
        <a:defRPr sz="3200">
          <a:solidFill>
            <a:schemeClr val="tx1"/>
          </a:solidFill>
          <a:latin typeface="Arial Narrow" pitchFamily="-108" charset="0"/>
        </a:defRPr>
      </a:lvl6pPr>
      <a:lvl7pPr marL="914400" algn="l" rtl="0" fontAlgn="base">
        <a:spcBef>
          <a:spcPct val="0"/>
        </a:spcBef>
        <a:spcAft>
          <a:spcPct val="0"/>
        </a:spcAft>
        <a:defRPr sz="3200">
          <a:solidFill>
            <a:schemeClr val="tx1"/>
          </a:solidFill>
          <a:latin typeface="Arial Narrow" pitchFamily="-108" charset="0"/>
        </a:defRPr>
      </a:lvl7pPr>
      <a:lvl8pPr marL="1371600" algn="l" rtl="0" fontAlgn="base">
        <a:spcBef>
          <a:spcPct val="0"/>
        </a:spcBef>
        <a:spcAft>
          <a:spcPct val="0"/>
        </a:spcAft>
        <a:defRPr sz="3200">
          <a:solidFill>
            <a:schemeClr val="tx1"/>
          </a:solidFill>
          <a:latin typeface="Arial Narrow" pitchFamily="-108" charset="0"/>
        </a:defRPr>
      </a:lvl8pPr>
      <a:lvl9pPr marL="1828800" algn="l" rtl="0" fontAlgn="base">
        <a:spcBef>
          <a:spcPct val="0"/>
        </a:spcBef>
        <a:spcAft>
          <a:spcPct val="0"/>
        </a:spcAft>
        <a:defRPr sz="3200">
          <a:solidFill>
            <a:schemeClr val="tx1"/>
          </a:solidFill>
          <a:latin typeface="Arial Narrow" pitchFamily="-108"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ＭＳ Ｐゴシック" pitchFamily="-108" charset="-128"/>
          <a:cs typeface="+mn-cs"/>
        </a:defRPr>
      </a:lvl1pPr>
      <a:lvl2pPr marL="742950" indent="-285750" algn="l" rtl="0" eaLnBrk="0" fontAlgn="base" hangingPunct="0">
        <a:spcBef>
          <a:spcPct val="20000"/>
        </a:spcBef>
        <a:spcAft>
          <a:spcPct val="0"/>
        </a:spcAft>
        <a:buChar char="–"/>
        <a:defRPr>
          <a:solidFill>
            <a:schemeClr val="tx1"/>
          </a:solidFill>
          <a:latin typeface="+mn-lt"/>
          <a:ea typeface="ＭＳ Ｐゴシック" pitchFamily="-108"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pitchFamily="-108" charset="-128"/>
        </a:defRPr>
      </a:lvl3pPr>
      <a:lvl4pPr marL="1600200" indent="-228600" algn="l" rtl="0" eaLnBrk="0" fontAlgn="base" hangingPunct="0">
        <a:spcBef>
          <a:spcPct val="20000"/>
        </a:spcBef>
        <a:spcAft>
          <a:spcPct val="0"/>
        </a:spcAft>
        <a:buChar char="–"/>
        <a:defRPr>
          <a:solidFill>
            <a:schemeClr val="tx1"/>
          </a:solidFill>
          <a:latin typeface="+mn-lt"/>
          <a:ea typeface="ＭＳ Ｐゴシック" pitchFamily="-108" charset="-128"/>
        </a:defRPr>
      </a:lvl4pPr>
      <a:lvl5pPr marL="2057400" indent="-228600" algn="l" rtl="0" eaLnBrk="0" fontAlgn="base" hangingPunct="0">
        <a:spcBef>
          <a:spcPct val="20000"/>
        </a:spcBef>
        <a:spcAft>
          <a:spcPct val="0"/>
        </a:spcAft>
        <a:buChar char="»"/>
        <a:defRPr>
          <a:solidFill>
            <a:schemeClr val="tx1"/>
          </a:solidFill>
          <a:latin typeface="+mn-lt"/>
          <a:ea typeface="ＭＳ Ｐゴシック" pitchFamily="-108" charset="-128"/>
        </a:defRPr>
      </a:lvl5pPr>
      <a:lvl6pPr marL="2514600" indent="-228600" algn="l" rtl="0" fontAlgn="base">
        <a:spcBef>
          <a:spcPct val="20000"/>
        </a:spcBef>
        <a:spcAft>
          <a:spcPct val="0"/>
        </a:spcAft>
        <a:buChar char="»"/>
        <a:defRPr>
          <a:solidFill>
            <a:schemeClr val="tx1"/>
          </a:solidFill>
          <a:latin typeface="+mn-lt"/>
          <a:ea typeface="ＭＳ Ｐゴシック" pitchFamily="-108" charset="-128"/>
        </a:defRPr>
      </a:lvl6pPr>
      <a:lvl7pPr marL="2971800" indent="-228600" algn="l" rtl="0" fontAlgn="base">
        <a:spcBef>
          <a:spcPct val="20000"/>
        </a:spcBef>
        <a:spcAft>
          <a:spcPct val="0"/>
        </a:spcAft>
        <a:buChar char="»"/>
        <a:defRPr>
          <a:solidFill>
            <a:schemeClr val="tx1"/>
          </a:solidFill>
          <a:latin typeface="+mn-lt"/>
          <a:ea typeface="ＭＳ Ｐゴシック" pitchFamily="-108" charset="-128"/>
        </a:defRPr>
      </a:lvl7pPr>
      <a:lvl8pPr marL="3429000" indent="-228600" algn="l" rtl="0" fontAlgn="base">
        <a:spcBef>
          <a:spcPct val="20000"/>
        </a:spcBef>
        <a:spcAft>
          <a:spcPct val="0"/>
        </a:spcAft>
        <a:buChar char="»"/>
        <a:defRPr>
          <a:solidFill>
            <a:schemeClr val="tx1"/>
          </a:solidFill>
          <a:latin typeface="+mn-lt"/>
          <a:ea typeface="ＭＳ Ｐゴシック" pitchFamily="-108" charset="-128"/>
        </a:defRPr>
      </a:lvl8pPr>
      <a:lvl9pPr marL="3886200" indent="-228600" algn="l" rtl="0" fontAlgn="base">
        <a:spcBef>
          <a:spcPct val="20000"/>
        </a:spcBef>
        <a:spcAft>
          <a:spcPct val="0"/>
        </a:spcAft>
        <a:buChar char="»"/>
        <a:defRPr>
          <a:solidFill>
            <a:schemeClr val="tx1"/>
          </a:solidFill>
          <a:latin typeface="+mn-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E:\Cyberbullying\IWasCyberbullied.wmv" TargetMode="External"/><Relationship Id="rId4" Type="http://schemas.openxmlformats.org/officeDocument/2006/relationships/hyperlink" Target="http://a95120.sites.myregisteredsite.com/quicktime/Cyberbullying_384k.wmv"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audio" Target="file:///E:\Cyberbullying\2010_09_30_NPR_All_Things_Considered.mp3" TargetMode="Externa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google.com/search?hl=en&amp;client=firefox-a&amp;hs=Xvt&amp;rls=org.mozilla:en-US:official&amp;&amp;sa=X&amp;ei=uipPTYXaHIP_8Aa5mPiyDg&amp;ved=0CBIQBSgA&amp;q=similarly&amp;spell=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youtube.com/watch?v=E1LG9NymhT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hyperlink" Target="http://www.wholechildeducation.org/"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digizen.org/resources/cyberbullying/films/uk/lfit-film.asp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wholechildeducation.org/"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polleverywhere.com/"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polleverywhere.com/"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ctrTitle" sz="quarter"/>
          </p:nvPr>
        </p:nvSpPr>
        <p:spPr>
          <a:xfrm>
            <a:off x="685800" y="685800"/>
            <a:ext cx="7924800" cy="5257800"/>
          </a:xfrm>
        </p:spPr>
        <p:txBody>
          <a:bodyPr/>
          <a:lstStyle/>
          <a:p>
            <a:pPr algn="l" eaLnBrk="1" hangingPunct="1"/>
            <a:r>
              <a:rPr lang="en-US" sz="6000" dirty="0" smtClean="0"/>
              <a:t/>
            </a:r>
            <a:br>
              <a:rPr lang="en-US" sz="6000" dirty="0" smtClean="0"/>
            </a:br>
            <a:r>
              <a:rPr lang="en-US" sz="6000" dirty="0" err="1" smtClean="0">
                <a:solidFill>
                  <a:schemeClr val="tx1">
                    <a:lumMod val="75000"/>
                  </a:schemeClr>
                </a:solidFill>
              </a:rPr>
              <a:t>Cyberbullying</a:t>
            </a:r>
            <a:r>
              <a:rPr lang="en-US" sz="6000" dirty="0" smtClean="0">
                <a:solidFill>
                  <a:schemeClr val="tx1">
                    <a:lumMod val="75000"/>
                  </a:schemeClr>
                </a:solidFill>
              </a:rPr>
              <a:t/>
            </a:r>
            <a:br>
              <a:rPr lang="en-US" sz="6000" dirty="0" smtClean="0">
                <a:solidFill>
                  <a:schemeClr val="tx1">
                    <a:lumMod val="75000"/>
                  </a:schemeClr>
                </a:solidFill>
              </a:rPr>
            </a:br>
            <a:r>
              <a:rPr lang="en-US" dirty="0" smtClean="0">
                <a:solidFill>
                  <a:schemeClr val="tx1">
                    <a:lumMod val="75000"/>
                  </a:schemeClr>
                </a:solidFill>
                <a:latin typeface="Arial" pitchFamily="34" charset="0"/>
                <a:cs typeface="Arial" pitchFamily="34" charset="0"/>
              </a:rPr>
              <a:t>and Schools</a:t>
            </a:r>
            <a:r>
              <a:rPr lang="en-US" sz="6000" dirty="0" smtClean="0"/>
              <a:t/>
            </a:r>
            <a:br>
              <a:rPr lang="en-US" sz="6000" dirty="0" smtClean="0"/>
            </a:br>
            <a:r>
              <a:rPr lang="en-US" sz="6000" dirty="0" smtClean="0"/>
              <a:t/>
            </a:r>
            <a:br>
              <a:rPr lang="en-US" sz="6000" dirty="0" smtClean="0"/>
            </a:br>
            <a:r>
              <a:rPr lang="en-US" dirty="0" smtClean="0"/>
              <a:t/>
            </a:r>
            <a:br>
              <a:rPr lang="en-US" dirty="0" smtClean="0"/>
            </a:br>
            <a:r>
              <a:rPr lang="en-US" dirty="0" smtClean="0">
                <a:solidFill>
                  <a:schemeClr val="tx1"/>
                </a:solidFill>
              </a:rPr>
              <a:t/>
            </a:r>
            <a:br>
              <a:rPr lang="en-US" dirty="0" smtClean="0">
                <a:solidFill>
                  <a:schemeClr val="tx1"/>
                </a:solidFill>
              </a:rPr>
            </a:br>
            <a:r>
              <a:rPr lang="en-US" dirty="0" smtClean="0">
                <a:solidFill>
                  <a:schemeClr val="tx1"/>
                </a:solidFill>
              </a:rPr>
              <a:t/>
            </a:r>
            <a:br>
              <a:rPr lang="en-US" dirty="0" smtClean="0">
                <a:solidFill>
                  <a:schemeClr val="tx1"/>
                </a:solidFill>
              </a:rPr>
            </a:br>
            <a:r>
              <a:rPr lang="en-US" dirty="0" smtClean="0">
                <a:solidFill>
                  <a:schemeClr val="tx1"/>
                </a:solidFill>
              </a:rPr>
              <a:t/>
            </a:r>
            <a:br>
              <a:rPr lang="en-US" dirty="0" smtClean="0">
                <a:solidFill>
                  <a:schemeClr val="tx1"/>
                </a:solidFill>
              </a:rPr>
            </a:br>
            <a:r>
              <a:rPr lang="en-US" dirty="0" smtClean="0">
                <a:solidFill>
                  <a:schemeClr val="tx1"/>
                </a:solidFill>
              </a:rPr>
              <a:t/>
            </a:r>
            <a:br>
              <a:rPr lang="en-US" dirty="0" smtClean="0">
                <a:solidFill>
                  <a:schemeClr val="tx1"/>
                </a:solidFill>
              </a:rPr>
            </a:br>
            <a:r>
              <a:rPr lang="en-US" sz="2800" dirty="0" smtClean="0">
                <a:solidFill>
                  <a:schemeClr val="accent2"/>
                </a:solidFill>
              </a:rPr>
              <a:t/>
            </a:r>
            <a:br>
              <a:rPr lang="en-US" sz="2800" dirty="0" smtClean="0">
                <a:solidFill>
                  <a:schemeClr val="accent2"/>
                </a:solidFill>
              </a:rPr>
            </a:br>
            <a:endParaRPr lang="en-US" dirty="0" smtClean="0"/>
          </a:p>
        </p:txBody>
      </p:sp>
      <p:sp>
        <p:nvSpPr>
          <p:cNvPr id="3" name="TextBox 2"/>
          <p:cNvSpPr txBox="1"/>
          <p:nvPr/>
        </p:nvSpPr>
        <p:spPr>
          <a:xfrm>
            <a:off x="762000" y="4953000"/>
            <a:ext cx="7924800" cy="1077218"/>
          </a:xfrm>
          <a:prstGeom prst="rect">
            <a:avLst/>
          </a:prstGeom>
          <a:noFill/>
        </p:spPr>
        <p:txBody>
          <a:bodyPr wrap="square" rtlCol="0">
            <a:spAutoFit/>
          </a:bodyPr>
          <a:lstStyle/>
          <a:p>
            <a:r>
              <a:rPr lang="en-US" sz="1600" dirty="0" smtClean="0">
                <a:solidFill>
                  <a:schemeClr val="tx1">
                    <a:lumMod val="75000"/>
                  </a:schemeClr>
                </a:solidFill>
                <a:latin typeface="Arial" pitchFamily="34" charset="0"/>
                <a:cs typeface="Arial" pitchFamily="34" charset="0"/>
              </a:rPr>
              <a:t>Carol A. Mayer</a:t>
            </a:r>
          </a:p>
          <a:p>
            <a:r>
              <a:rPr lang="en-US" sz="1600" dirty="0" smtClean="0">
                <a:solidFill>
                  <a:schemeClr val="tx1">
                    <a:lumMod val="75000"/>
                  </a:schemeClr>
                </a:solidFill>
                <a:latin typeface="Arial" pitchFamily="34" charset="0"/>
                <a:cs typeface="Arial" pitchFamily="34" charset="0"/>
              </a:rPr>
              <a:t>Instructional Technology Consultant</a:t>
            </a:r>
          </a:p>
          <a:p>
            <a:r>
              <a:rPr lang="en-US" sz="1600" dirty="0" smtClean="0">
                <a:solidFill>
                  <a:schemeClr val="tx1">
                    <a:lumMod val="75000"/>
                  </a:schemeClr>
                </a:solidFill>
                <a:latin typeface="Arial" pitchFamily="34" charset="0"/>
                <a:cs typeface="Arial" pitchFamily="34" charset="0"/>
              </a:rPr>
              <a:t>Wayne</a:t>
            </a:r>
            <a:r>
              <a:rPr lang="en-US" sz="1600" baseline="0" dirty="0" smtClean="0">
                <a:solidFill>
                  <a:schemeClr val="tx1">
                    <a:lumMod val="75000"/>
                  </a:schemeClr>
                </a:solidFill>
                <a:latin typeface="Arial" pitchFamily="34" charset="0"/>
                <a:cs typeface="Arial" pitchFamily="34" charset="0"/>
              </a:rPr>
              <a:t> RESA</a:t>
            </a:r>
          </a:p>
          <a:p>
            <a:r>
              <a:rPr lang="en-US" sz="1600" dirty="0">
                <a:solidFill>
                  <a:schemeClr val="tx1">
                    <a:lumMod val="75000"/>
                  </a:schemeClr>
                </a:solidFill>
                <a:latin typeface="Arial" pitchFamily="34" charset="0"/>
                <a:cs typeface="Arial" pitchFamily="34" charset="0"/>
              </a:rPr>
              <a:t>mayerc@resa.net   </a:t>
            </a:r>
            <a:r>
              <a:rPr lang="en-US" sz="1600" baseline="0" dirty="0" smtClean="0">
                <a:solidFill>
                  <a:schemeClr val="tx1">
                    <a:lumMod val="75000"/>
                  </a:schemeClr>
                </a:solidFill>
                <a:latin typeface="Arial" pitchFamily="34" charset="0"/>
                <a:cs typeface="Arial" pitchFamily="34" charset="0"/>
              </a:rPr>
              <a:t>  734.334.1423</a:t>
            </a:r>
            <a:r>
              <a:rPr lang="en-US" sz="1600" dirty="0" smtClean="0">
                <a:solidFill>
                  <a:schemeClr val="tx1">
                    <a:lumMod val="75000"/>
                  </a:schemeClr>
                </a:solidFill>
                <a:latin typeface="Arial" pitchFamily="34" charset="0"/>
                <a:cs typeface="Arial" pitchFamily="34" charset="0"/>
              </a:rPr>
              <a:t> </a:t>
            </a:r>
            <a:endParaRPr lang="en-US" sz="1600" dirty="0">
              <a:solidFill>
                <a:schemeClr val="tx1">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What is </a:t>
            </a:r>
            <a:r>
              <a:rPr lang="en-US" dirty="0" err="1" smtClean="0">
                <a:solidFill>
                  <a:schemeClr val="tx1">
                    <a:lumMod val="75000"/>
                  </a:schemeClr>
                </a:solidFill>
                <a:latin typeface="Arial" pitchFamily="34" charset="0"/>
                <a:cs typeface="Arial" pitchFamily="34" charset="0"/>
              </a:rPr>
              <a:t>cyberbullying</a:t>
            </a:r>
            <a:r>
              <a:rPr lang="en-US" dirty="0" smtClean="0">
                <a:solidFill>
                  <a:schemeClr val="tx1">
                    <a:lumMod val="75000"/>
                  </a:schemeClr>
                </a:solidFill>
                <a:latin typeface="Arial" pitchFamily="34" charset="0"/>
                <a:cs typeface="Arial" pitchFamily="34" charset="0"/>
              </a:rPr>
              <a:t>?</a:t>
            </a:r>
            <a:endParaRPr lang="en-US" dirty="0">
              <a:solidFill>
                <a:schemeClr val="tx1">
                  <a:lumMod val="75000"/>
                </a:schemeClr>
              </a:solidFill>
              <a:latin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10</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0" name="IWasCyberbullied.wmv">
            <a:hlinkClick r:id="" action="ppaction://media"/>
          </p:cNvPr>
          <p:cNvPicPr>
            <a:picLocks noRot="1" noChangeAspect="1"/>
          </p:cNvPicPr>
          <p:nvPr>
            <a:videoFile r:link="rId1"/>
          </p:nvPr>
        </p:nvPicPr>
        <p:blipFill>
          <a:blip r:embed="rId3"/>
          <a:stretch>
            <a:fillRect/>
          </a:stretch>
        </p:blipFill>
        <p:spPr>
          <a:xfrm>
            <a:off x="404813" y="1524000"/>
            <a:ext cx="8358187" cy="4953000"/>
          </a:xfrm>
          <a:prstGeom prst="rect">
            <a:avLst/>
          </a:prstGeom>
        </p:spPr>
      </p:pic>
      <p:sp>
        <p:nvSpPr>
          <p:cNvPr id="12" name="TextBox 11"/>
          <p:cNvSpPr txBox="1"/>
          <p:nvPr/>
        </p:nvSpPr>
        <p:spPr>
          <a:xfrm>
            <a:off x="914400" y="6553200"/>
            <a:ext cx="7315200" cy="276999"/>
          </a:xfrm>
          <a:prstGeom prst="rect">
            <a:avLst/>
          </a:prstGeom>
          <a:noFill/>
        </p:spPr>
        <p:txBody>
          <a:bodyPr wrap="square" rtlCol="0">
            <a:spAutoFit/>
          </a:bodyPr>
          <a:lstStyle/>
          <a:p>
            <a:r>
              <a:rPr lang="en-US" sz="1200" dirty="0" smtClean="0"/>
              <a:t>Human Relations Media       </a:t>
            </a:r>
            <a:r>
              <a:rPr lang="en-US" sz="1200" dirty="0" smtClean="0">
                <a:hlinkClick r:id="rId4"/>
              </a:rPr>
              <a:t>http://a95120.sites.myregisteredsite.com/quicktime/Cyberbullying_384k.wmv</a:t>
            </a:r>
            <a:endParaRPr lang="en-US" sz="1200"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Cyberbulling1.jpg"/>
          <p:cNvPicPr>
            <a:picLocks noGrp="1" noChangeAspect="1"/>
          </p:cNvPicPr>
          <p:nvPr>
            <p:ph idx="1"/>
          </p:nvPr>
        </p:nvPicPr>
        <p:blipFill>
          <a:blip r:embed="rId2"/>
          <a:stretch>
            <a:fillRect/>
          </a:stretch>
        </p:blipFill>
        <p:spPr>
          <a:xfrm>
            <a:off x="228600" y="762000"/>
            <a:ext cx="8703002" cy="4808411"/>
          </a:xfrm>
        </p:spPr>
      </p:pic>
      <p:sp>
        <p:nvSpPr>
          <p:cNvPr id="5" name="Slide Number Placeholder 4"/>
          <p:cNvSpPr>
            <a:spLocks noGrp="1"/>
          </p:cNvSpPr>
          <p:nvPr>
            <p:ph type="sldNum" sz="quarter" idx="11"/>
          </p:nvPr>
        </p:nvSpPr>
        <p:spPr/>
        <p:txBody>
          <a:bodyPr/>
          <a:lstStyle/>
          <a:p>
            <a:fld id="{5AA019A5-B5B1-402D-8F2C-13FBF61D24D4}"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How is </a:t>
            </a:r>
            <a:r>
              <a:rPr lang="en-US" dirty="0" err="1" smtClean="0">
                <a:solidFill>
                  <a:schemeClr val="tx1">
                    <a:lumMod val="75000"/>
                  </a:schemeClr>
                </a:solidFill>
                <a:latin typeface="Arial" pitchFamily="34" charset="0"/>
                <a:cs typeface="Arial" pitchFamily="34" charset="0"/>
              </a:rPr>
              <a:t>cyberbullying</a:t>
            </a:r>
            <a:r>
              <a:rPr lang="en-US" dirty="0" smtClean="0">
                <a:solidFill>
                  <a:schemeClr val="tx1">
                    <a:lumMod val="75000"/>
                  </a:schemeClr>
                </a:solidFill>
                <a:latin typeface="Arial" pitchFamily="34" charset="0"/>
                <a:cs typeface="Arial" pitchFamily="34" charset="0"/>
              </a:rPr>
              <a:t> different from traditional bullying?</a:t>
            </a:r>
            <a:endParaRPr lang="en-US" dirty="0">
              <a:solidFill>
                <a:schemeClr val="tx1">
                  <a:lumMod val="75000"/>
                </a:schemeClr>
              </a:solidFill>
              <a:latin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12</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 name="Content Placeholder 11"/>
          <p:cNvSpPr>
            <a:spLocks noGrp="1"/>
          </p:cNvSpPr>
          <p:nvPr>
            <p:ph idx="1"/>
          </p:nvPr>
        </p:nvSpPr>
        <p:spPr>
          <a:xfrm>
            <a:off x="762000" y="1752600"/>
            <a:ext cx="7543800" cy="4038600"/>
          </a:xfrm>
        </p:spPr>
        <p:txBody>
          <a:bodyPr/>
          <a:lstStyle/>
          <a:p>
            <a:r>
              <a:rPr lang="en-US" sz="2000" dirty="0" smtClean="0">
                <a:latin typeface="Arial" pitchFamily="34" charset="0"/>
                <a:cs typeface="Arial" pitchFamily="34" charset="0"/>
              </a:rPr>
              <a:t>Can take place 24/7 - not just during school hours</a:t>
            </a:r>
          </a:p>
          <a:p>
            <a:r>
              <a:rPr lang="en-US" sz="2000" dirty="0" smtClean="0">
                <a:latin typeface="Arial" pitchFamily="34" charset="0"/>
                <a:cs typeface="Arial" pitchFamily="34" charset="0"/>
              </a:rPr>
              <a:t>Can be done quickly and on a large scale, because of the speed and reach of email, mobiles and web sites</a:t>
            </a:r>
          </a:p>
          <a:p>
            <a:r>
              <a:rPr lang="en-US" sz="2000" dirty="0" smtClean="0">
                <a:latin typeface="Arial" pitchFamily="34" charset="0"/>
                <a:cs typeface="Arial" pitchFamily="34" charset="0"/>
              </a:rPr>
              <a:t>Bully is often anonymous, as are bystanders</a:t>
            </a:r>
          </a:p>
          <a:p>
            <a:r>
              <a:rPr lang="en-US" sz="2000" dirty="0" smtClean="0">
                <a:latin typeface="Arial" pitchFamily="34" charset="0"/>
                <a:cs typeface="Arial" pitchFamily="34" charset="0"/>
              </a:rPr>
              <a:t>Persistence of content – editable, alterable</a:t>
            </a:r>
          </a:p>
          <a:p>
            <a:r>
              <a:rPr lang="en-US" sz="2000" dirty="0" smtClean="0">
                <a:latin typeface="Arial" pitchFamily="34" charset="0"/>
                <a:cs typeface="Arial" pitchFamily="34" charset="0"/>
              </a:rPr>
              <a:t>Perpetrators and their targets might not fit the profile of other forms of bullying</a:t>
            </a:r>
          </a:p>
          <a:p>
            <a:r>
              <a:rPr lang="en-US" sz="2000" dirty="0" smtClean="0">
                <a:latin typeface="Arial" pitchFamily="34" charset="0"/>
                <a:cs typeface="Arial" pitchFamily="34" charset="0"/>
              </a:rPr>
              <a:t>Provides evidence (e.g., emails, texts, photos or videos) in a way that other forms of bullying don't</a:t>
            </a:r>
          </a:p>
          <a:p>
            <a:r>
              <a:rPr lang="en-US" sz="2000" dirty="0" smtClean="0">
                <a:latin typeface="Arial" pitchFamily="34" charset="0"/>
                <a:cs typeface="Arial" pitchFamily="34" charset="0"/>
              </a:rPr>
              <a:t>Incidents may be unintentional or a "joke” and the perpetrator might not have considered the potential consequences</a:t>
            </a:r>
          </a:p>
          <a:p>
            <a:endParaRPr lang="en-US" dirty="0"/>
          </a:p>
        </p:txBody>
      </p:sp>
      <p:pic>
        <p:nvPicPr>
          <p:cNvPr id="6" name="2010_09_30_NPR_All_Things_Considered.mp3">
            <a:hlinkClick r:id="" action="ppaction://media"/>
          </p:cNvPr>
          <p:cNvPicPr>
            <a:picLocks noRot="1" noChangeAspect="1"/>
          </p:cNvPicPr>
          <p:nvPr>
            <a:audioFile r:link="rId1"/>
          </p:nvPr>
        </p:nvPicPr>
        <p:blipFill>
          <a:blip r:embed="rId4"/>
          <a:stretch>
            <a:fillRect/>
          </a:stretch>
        </p:blipFill>
        <p:spPr>
          <a:xfrm>
            <a:off x="1066800" y="6172200"/>
            <a:ext cx="304800" cy="304800"/>
          </a:xfrm>
          <a:prstGeom prst="rect">
            <a:avLst/>
          </a:prstGeom>
        </p:spPr>
      </p:pic>
      <p:sp>
        <p:nvSpPr>
          <p:cNvPr id="7" name="TextBox 6"/>
          <p:cNvSpPr txBox="1"/>
          <p:nvPr/>
        </p:nvSpPr>
        <p:spPr>
          <a:xfrm>
            <a:off x="1447800" y="6096000"/>
            <a:ext cx="6858000" cy="461665"/>
          </a:xfrm>
          <a:prstGeom prst="rect">
            <a:avLst/>
          </a:prstGeom>
          <a:noFill/>
        </p:spPr>
        <p:txBody>
          <a:bodyPr wrap="square" rtlCol="0">
            <a:spAutoFit/>
          </a:bodyPr>
          <a:lstStyle/>
          <a:p>
            <a:r>
              <a:rPr lang="en-US" sz="1200" dirty="0" smtClean="0">
                <a:latin typeface="Arial" pitchFamily="34" charset="0"/>
                <a:cs typeface="Arial" pitchFamily="34" charset="0"/>
              </a:rPr>
              <a:t>NPR All Things Considered - Melissa Block interviews Dr. Justin </a:t>
            </a:r>
            <a:r>
              <a:rPr lang="en-US" sz="1200" dirty="0" err="1" smtClean="0">
                <a:latin typeface="Arial" pitchFamily="34" charset="0"/>
                <a:cs typeface="Arial" pitchFamily="34" charset="0"/>
              </a:rPr>
              <a:t>Patchin</a:t>
            </a:r>
            <a:r>
              <a:rPr lang="en-US" sz="1200" dirty="0" smtClean="0">
                <a:latin typeface="Arial" pitchFamily="34" charset="0"/>
                <a:cs typeface="Arial" pitchFamily="34" charset="0"/>
              </a:rPr>
              <a:t>, co-director of the </a:t>
            </a:r>
            <a:r>
              <a:rPr lang="en-US" sz="1200" dirty="0" err="1" smtClean="0">
                <a:latin typeface="Arial" pitchFamily="34" charset="0"/>
                <a:cs typeface="Arial" pitchFamily="34" charset="0"/>
              </a:rPr>
              <a:t>Cyberbullying</a:t>
            </a:r>
            <a:r>
              <a:rPr lang="en-US" sz="1200" dirty="0" smtClean="0">
                <a:latin typeface="Arial" pitchFamily="34" charset="0"/>
                <a:cs typeface="Arial" pitchFamily="34" charset="0"/>
              </a:rPr>
              <a:t> Research Center. Interview follows suicide of Tyler Clemente, Rutgers Univ. student</a:t>
            </a:r>
            <a:endParaRPr lang="en-US" sz="12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6999"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What types of </a:t>
            </a:r>
            <a:r>
              <a:rPr lang="en-US" dirty="0" err="1" smtClean="0">
                <a:solidFill>
                  <a:schemeClr val="tx1">
                    <a:lumMod val="75000"/>
                  </a:schemeClr>
                </a:solidFill>
                <a:latin typeface="Arial" pitchFamily="34" charset="0"/>
                <a:cs typeface="Arial" pitchFamily="34" charset="0"/>
              </a:rPr>
              <a:t>cyberbullying</a:t>
            </a:r>
            <a:r>
              <a:rPr lang="en-US" dirty="0" smtClean="0">
                <a:solidFill>
                  <a:schemeClr val="tx1">
                    <a:lumMod val="75000"/>
                  </a:schemeClr>
                </a:solidFill>
                <a:latin typeface="Arial" pitchFamily="34" charset="0"/>
                <a:cs typeface="Arial" pitchFamily="34" charset="0"/>
              </a:rPr>
              <a:t> exist?</a:t>
            </a:r>
            <a:endParaRPr lang="en-US" dirty="0">
              <a:solidFill>
                <a:schemeClr val="tx1">
                  <a:lumMod val="75000"/>
                </a:schemeClr>
              </a:solidFill>
              <a:latin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13</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 name="Content Placeholder 11"/>
          <p:cNvSpPr>
            <a:spLocks noGrp="1"/>
          </p:cNvSpPr>
          <p:nvPr>
            <p:ph idx="1"/>
          </p:nvPr>
        </p:nvSpPr>
        <p:spPr>
          <a:xfrm>
            <a:off x="762000" y="1600200"/>
            <a:ext cx="7696200" cy="4038600"/>
          </a:xfrm>
        </p:spPr>
        <p:txBody>
          <a:bodyPr/>
          <a:lstStyle/>
          <a:p>
            <a:r>
              <a:rPr lang="en-US" sz="2000" b="1" dirty="0" smtClean="0">
                <a:solidFill>
                  <a:srgbClr val="FF0000"/>
                </a:solidFill>
                <a:latin typeface="Arial" pitchFamily="34" charset="0"/>
                <a:cs typeface="Arial" pitchFamily="34" charset="0"/>
              </a:rPr>
              <a:t>Exclusion</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 intentionally and cruelly excluding someone from an online group;</a:t>
            </a:r>
          </a:p>
          <a:p>
            <a:r>
              <a:rPr lang="en-US" sz="2000" b="1" dirty="0" smtClean="0">
                <a:solidFill>
                  <a:srgbClr val="FF0000"/>
                </a:solidFill>
                <a:latin typeface="Arial" pitchFamily="34" charset="0"/>
                <a:cs typeface="Arial" pitchFamily="34" charset="0"/>
              </a:rPr>
              <a:t>Impersonation</a:t>
            </a:r>
            <a:r>
              <a:rPr lang="en-US" sz="2000" dirty="0" smtClean="0">
                <a:latin typeface="Arial" pitchFamily="34" charset="0"/>
                <a:cs typeface="Arial" pitchFamily="34" charset="0"/>
              </a:rPr>
              <a:t> - pretending to be someone else and sending or posting material to get that person in trouble or danger or to damage that person’s reputation or friendships</a:t>
            </a:r>
          </a:p>
          <a:p>
            <a:r>
              <a:rPr lang="en-US" sz="2000" b="1" dirty="0" smtClean="0">
                <a:solidFill>
                  <a:srgbClr val="FF0000"/>
                </a:solidFill>
                <a:latin typeface="Arial" pitchFamily="34" charset="0"/>
                <a:cs typeface="Arial" pitchFamily="34" charset="0"/>
              </a:rPr>
              <a:t>Trickery</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 talking someone into revealing passwords, secrets or embarrassing information, then sharing it online</a:t>
            </a:r>
          </a:p>
          <a:p>
            <a:r>
              <a:rPr lang="en-US" sz="2000" b="1" dirty="0" smtClean="0">
                <a:solidFill>
                  <a:srgbClr val="FF0000"/>
                </a:solidFill>
                <a:latin typeface="Arial" pitchFamily="34" charset="0"/>
                <a:cs typeface="Arial" pitchFamily="34" charset="0"/>
              </a:rPr>
              <a:t>Denigration</a:t>
            </a:r>
            <a:r>
              <a:rPr lang="en-US" sz="2000" dirty="0" smtClean="0">
                <a:latin typeface="Arial" pitchFamily="34" charset="0"/>
                <a:cs typeface="Arial" pitchFamily="34" charset="0"/>
              </a:rPr>
              <a:t> - sending or posting gossip or rumors about a person to damage his or her reputation or friendships</a:t>
            </a:r>
          </a:p>
          <a:p>
            <a:r>
              <a:rPr lang="en-US" sz="2000" b="1" dirty="0" smtClean="0">
                <a:solidFill>
                  <a:srgbClr val="FF0000"/>
                </a:solidFill>
                <a:latin typeface="Arial" pitchFamily="34" charset="0"/>
                <a:cs typeface="Arial" pitchFamily="34" charset="0"/>
              </a:rPr>
              <a:t>Harassment</a:t>
            </a:r>
            <a:r>
              <a:rPr lang="en-US" sz="2000" dirty="0" smtClean="0">
                <a:latin typeface="Arial" pitchFamily="34" charset="0"/>
                <a:cs typeface="Arial" pitchFamily="34" charset="0"/>
              </a:rPr>
              <a:t> - repeatedly sending nasty, mean, and insulting messages;</a:t>
            </a:r>
          </a:p>
          <a:p>
            <a:r>
              <a:rPr lang="en-US" sz="2000" b="1" dirty="0" smtClean="0">
                <a:solidFill>
                  <a:srgbClr val="FF0000"/>
                </a:solidFill>
                <a:latin typeface="Arial" pitchFamily="34" charset="0"/>
                <a:cs typeface="Arial" pitchFamily="34" charset="0"/>
              </a:rPr>
              <a:t>Flaming</a:t>
            </a:r>
            <a:r>
              <a:rPr lang="en-US" sz="2000" dirty="0" smtClean="0">
                <a:latin typeface="Arial" pitchFamily="34" charset="0"/>
                <a:cs typeface="Arial" pitchFamily="34" charset="0"/>
              </a:rPr>
              <a:t> - Online fights using electronic messages with angry and vulgar language</a:t>
            </a:r>
          </a:p>
          <a:p>
            <a:r>
              <a:rPr lang="en-US" sz="2000" b="1" dirty="0" smtClean="0">
                <a:solidFill>
                  <a:srgbClr val="FF0000"/>
                </a:solidFill>
                <a:latin typeface="Arial" pitchFamily="34" charset="0"/>
                <a:cs typeface="Arial" pitchFamily="34" charset="0"/>
              </a:rPr>
              <a:t>Outing</a:t>
            </a:r>
            <a:r>
              <a:rPr lang="en-US" sz="2000" dirty="0" smtClean="0">
                <a:latin typeface="Arial" pitchFamily="34" charset="0"/>
                <a:cs typeface="Arial" pitchFamily="34" charset="0"/>
              </a:rPr>
              <a:t>  - sharing someone’s secrets or embarrassing information or images online</a:t>
            </a:r>
          </a:p>
          <a:p>
            <a:pPr>
              <a:buNone/>
            </a:pP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What does it look like?</a:t>
            </a:r>
            <a:endParaRPr lang="en-US" dirty="0">
              <a:solidFill>
                <a:schemeClr val="tx1">
                  <a:lumMod val="75000"/>
                </a:schemeClr>
              </a:solidFill>
              <a:latin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14</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 name="Content Placeholder 11"/>
          <p:cNvSpPr>
            <a:spLocks noGrp="1"/>
          </p:cNvSpPr>
          <p:nvPr>
            <p:ph idx="1"/>
          </p:nvPr>
        </p:nvSpPr>
        <p:spPr>
          <a:xfrm>
            <a:off x="609600" y="1752600"/>
            <a:ext cx="7543800" cy="4572000"/>
          </a:xfrm>
        </p:spPr>
        <p:txBody>
          <a:bodyPr/>
          <a:lstStyle/>
          <a:p>
            <a:r>
              <a:rPr lang="en-US" sz="2400" dirty="0" smtClean="0"/>
              <a:t>Sending mean messages</a:t>
            </a:r>
          </a:p>
          <a:p>
            <a:r>
              <a:rPr lang="en-US" sz="2400" dirty="0" smtClean="0"/>
              <a:t>Posting threatening comments</a:t>
            </a:r>
          </a:p>
          <a:p>
            <a:r>
              <a:rPr lang="en-US" sz="2400" dirty="0" smtClean="0"/>
              <a:t>Excluding or isolating others</a:t>
            </a:r>
          </a:p>
          <a:p>
            <a:r>
              <a:rPr lang="en-US" sz="2400" dirty="0" smtClean="0"/>
              <a:t>Creating Internet polls</a:t>
            </a:r>
          </a:p>
          <a:p>
            <a:r>
              <a:rPr lang="en-US" sz="2400" dirty="0" smtClean="0"/>
              <a:t>Locking out of account</a:t>
            </a:r>
          </a:p>
          <a:p>
            <a:r>
              <a:rPr lang="en-US" sz="2400" dirty="0" smtClean="0"/>
              <a:t>Online game site attacks</a:t>
            </a:r>
          </a:p>
          <a:p>
            <a:r>
              <a:rPr lang="en-US" sz="2400" dirty="0" smtClean="0"/>
              <a:t>Creating offensive websites</a:t>
            </a:r>
          </a:p>
          <a:p>
            <a:r>
              <a:rPr lang="en-US" sz="2400" dirty="0" smtClean="0"/>
              <a:t>Posting or transmitting pictures</a:t>
            </a:r>
          </a:p>
          <a:p>
            <a:r>
              <a:rPr lang="en-US" sz="2400" dirty="0" smtClean="0"/>
              <a:t>Stealing passwords</a:t>
            </a:r>
          </a:p>
          <a:p>
            <a:r>
              <a:rPr lang="en-US" sz="2400" dirty="0" smtClean="0"/>
              <a:t>Cyber-bashing</a:t>
            </a:r>
          </a:p>
          <a:p>
            <a:endParaRPr lang="en-US" sz="2000" dirty="0" smtClean="0"/>
          </a:p>
          <a:p>
            <a:endParaRPr lang="en-US" sz="2000" dirty="0" smtClean="0"/>
          </a:p>
        </p:txBody>
      </p:sp>
      <p:pic>
        <p:nvPicPr>
          <p:cNvPr id="6" name="Picture 5" descr="Cyberbully.jpg"/>
          <p:cNvPicPr>
            <a:picLocks noChangeAspect="1"/>
          </p:cNvPicPr>
          <p:nvPr/>
        </p:nvPicPr>
        <p:blipFill>
          <a:blip r:embed="rId2"/>
          <a:stretch>
            <a:fillRect/>
          </a:stretch>
        </p:blipFill>
        <p:spPr>
          <a:xfrm>
            <a:off x="5257800" y="1828800"/>
            <a:ext cx="3886200" cy="274365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Who is involved?</a:t>
            </a:r>
            <a:endParaRPr lang="en-US" dirty="0">
              <a:solidFill>
                <a:schemeClr val="tx1">
                  <a:lumMod val="75000"/>
                </a:schemeClr>
              </a:solidFill>
              <a:latin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15</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 name="Content Placeholder 11"/>
          <p:cNvSpPr>
            <a:spLocks noGrp="1"/>
          </p:cNvSpPr>
          <p:nvPr>
            <p:ph idx="1"/>
          </p:nvPr>
        </p:nvSpPr>
        <p:spPr>
          <a:xfrm>
            <a:off x="533400" y="1752600"/>
            <a:ext cx="8153400" cy="4572000"/>
          </a:xfrm>
        </p:spPr>
        <p:txBody>
          <a:bodyPr/>
          <a:lstStyle/>
          <a:p>
            <a:r>
              <a:rPr lang="en-US" sz="2200" dirty="0" smtClean="0"/>
              <a:t>Most </a:t>
            </a:r>
            <a:r>
              <a:rPr lang="en-US" sz="2200" dirty="0" err="1" smtClean="0"/>
              <a:t>cyberbullying</a:t>
            </a:r>
            <a:r>
              <a:rPr lang="en-US" sz="2200" dirty="0" smtClean="0"/>
              <a:t> occurs among teens ages 14-17</a:t>
            </a:r>
          </a:p>
          <a:p>
            <a:r>
              <a:rPr lang="en-US" sz="2200" dirty="0" smtClean="0"/>
              <a:t>29% of 10 to 17 year-olds said they’ve been </a:t>
            </a:r>
            <a:r>
              <a:rPr lang="en-US" sz="2200" dirty="0" err="1" smtClean="0"/>
              <a:t>cyberbullied</a:t>
            </a:r>
            <a:endParaRPr lang="en-US" sz="2200" dirty="0" smtClean="0"/>
          </a:p>
          <a:p>
            <a:r>
              <a:rPr lang="en-US" sz="2200" dirty="0" smtClean="0"/>
              <a:t>52% know someone who has experienced </a:t>
            </a:r>
            <a:r>
              <a:rPr lang="en-US" sz="2200" dirty="0" err="1" smtClean="0"/>
              <a:t>cyberbullying</a:t>
            </a:r>
            <a:endParaRPr lang="en-US" sz="2200" dirty="0" smtClean="0"/>
          </a:p>
          <a:p>
            <a:r>
              <a:rPr lang="en-US" sz="2200" dirty="0" smtClean="0"/>
              <a:t>26% of teens have been harassed via cell phone,</a:t>
            </a:r>
          </a:p>
          <a:p>
            <a:r>
              <a:rPr lang="en-US" sz="2200" dirty="0" smtClean="0"/>
              <a:t>15% of teens have had private material forwarded without permission</a:t>
            </a:r>
          </a:p>
          <a:p>
            <a:r>
              <a:rPr lang="en-US" sz="2200" dirty="0" smtClean="0"/>
              <a:t>Girls are more likely than boys to be perpetrators and victims of </a:t>
            </a:r>
            <a:r>
              <a:rPr lang="en-US" sz="2200" dirty="0" err="1" smtClean="0"/>
              <a:t>cyberbullying</a:t>
            </a:r>
            <a:endParaRPr lang="en-US" sz="2200" dirty="0" smtClean="0"/>
          </a:p>
          <a:p>
            <a:r>
              <a:rPr lang="en-US" sz="2200" dirty="0" smtClean="0"/>
              <a:t>Girls are more likely to spread rumors, boys more likely to post hurtful videos or pictures</a:t>
            </a:r>
          </a:p>
          <a:p>
            <a:r>
              <a:rPr lang="en-US" sz="2200" dirty="0" smtClean="0"/>
              <a:t>Perpetrators are also often victims</a:t>
            </a:r>
          </a:p>
          <a:p>
            <a:r>
              <a:rPr lang="en-US" sz="2200" dirty="0" smtClean="0"/>
              <a:t>Kids at risk for traditional bullying are similarly </a:t>
            </a:r>
            <a:r>
              <a:rPr lang="en-US" sz="2200" dirty="0" err="1" smtClean="0">
                <a:hlinkClick r:id="rId2"/>
              </a:rPr>
              <a:t>similarly</a:t>
            </a:r>
            <a:r>
              <a:rPr lang="en-US" sz="2200" u="sng" dirty="0" smtClean="0"/>
              <a:t> </a:t>
            </a:r>
            <a:r>
              <a:rPr lang="en-US" sz="2200" dirty="0" smtClean="0"/>
              <a:t>at risk</a:t>
            </a:r>
            <a:endParaRPr lang="en-US" sz="1200" dirty="0" smtClean="0"/>
          </a:p>
          <a:p>
            <a:pPr>
              <a:buNone/>
            </a:pPr>
            <a:endParaRPr lang="en-US" sz="1200" dirty="0" smtClean="0"/>
          </a:p>
          <a:p>
            <a:pPr algn="ctr">
              <a:buNone/>
            </a:pPr>
            <a:r>
              <a:rPr lang="en-US" sz="1200" dirty="0" smtClean="0"/>
              <a:t>Common Sense Media, July 2010</a:t>
            </a:r>
          </a:p>
          <a:p>
            <a:pPr>
              <a:buNone/>
            </a:pPr>
            <a:endParaRPr lang="en-US" sz="2000" dirty="0" smtClean="0"/>
          </a:p>
          <a:p>
            <a:endParaRPr lang="en-US"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Why should we worry</a:t>
            </a:r>
            <a:r>
              <a:rPr lang="en-US" dirty="0" smtClean="0"/>
              <a:t>?</a:t>
            </a:r>
          </a:p>
        </p:txBody>
      </p:sp>
      <p:sp>
        <p:nvSpPr>
          <p:cNvPr id="100357" name="Rectangle 3"/>
          <p:cNvSpPr>
            <a:spLocks noGrp="1" noChangeArrowheads="1"/>
          </p:cNvSpPr>
          <p:nvPr>
            <p:ph idx="1"/>
          </p:nvPr>
        </p:nvSpPr>
        <p:spPr>
          <a:xfrm>
            <a:off x="685800" y="1600200"/>
            <a:ext cx="8077200" cy="4343400"/>
          </a:xfrm>
        </p:spPr>
        <p:txBody>
          <a:bodyPr/>
          <a:lstStyle/>
          <a:p>
            <a:pPr eaLnBrk="1" hangingPunct="1"/>
            <a:r>
              <a:rPr lang="en-US" sz="2200" dirty="0" smtClean="0"/>
              <a:t>Research suggests that 1/3 of teens (34%) are distressed by online harassment.</a:t>
            </a:r>
          </a:p>
          <a:p>
            <a:pPr eaLnBrk="1" hangingPunct="1"/>
            <a:r>
              <a:rPr lang="en-US" sz="2200" dirty="0" smtClean="0"/>
              <a:t>Some research suggests that significant portions of teens aren’t bothered by involvement in online harassment or bullying</a:t>
            </a:r>
          </a:p>
          <a:p>
            <a:pPr eaLnBrk="1" hangingPunct="1"/>
            <a:r>
              <a:rPr lang="en-US" sz="2200" dirty="0" smtClean="0"/>
              <a:t>Bullying is broadly associated with:</a:t>
            </a:r>
          </a:p>
          <a:p>
            <a:pPr lvl="1" eaLnBrk="1" hangingPunct="1"/>
            <a:r>
              <a:rPr lang="en-US" sz="2000" dirty="0" smtClean="0"/>
              <a:t>School violence, delinquency, suicidal ideation (</a:t>
            </a:r>
            <a:r>
              <a:rPr lang="en-US" sz="2000" dirty="0" err="1" smtClean="0"/>
              <a:t>cyberbullicide</a:t>
            </a:r>
            <a:r>
              <a:rPr lang="en-US" sz="2000" dirty="0" smtClean="0"/>
              <a:t>)</a:t>
            </a:r>
          </a:p>
          <a:p>
            <a:pPr eaLnBrk="1" hangingPunct="1"/>
            <a:r>
              <a:rPr lang="en-US" sz="2200" dirty="0" smtClean="0"/>
              <a:t>Bullied teens (and often bullies themselves) have higher levels of:</a:t>
            </a:r>
          </a:p>
          <a:p>
            <a:pPr lvl="1" eaLnBrk="1" hangingPunct="1"/>
            <a:r>
              <a:rPr lang="en-US" sz="2000" dirty="0" smtClean="0"/>
              <a:t>Depression and other psychological problems, substance abuse, delinquency / school avoidance, weapon-carrying, poor parent/caregiver relationships, offline victimization/sexual abuse/physical abuse</a:t>
            </a:r>
          </a:p>
          <a:p>
            <a:pPr eaLnBrk="1" hangingPunct="1">
              <a:buFontTx/>
              <a:buNone/>
            </a:pPr>
            <a:endParaRPr lang="en-US" sz="2200" dirty="0" smtClean="0"/>
          </a:p>
          <a:p>
            <a:pPr eaLnBrk="1" hangingPunct="1"/>
            <a:endParaRPr lang="en-US" dirty="0" smtClean="0"/>
          </a:p>
        </p:txBody>
      </p:sp>
      <p:sp>
        <p:nvSpPr>
          <p:cNvPr id="5" name="Slide Number Placeholder 4"/>
          <p:cNvSpPr>
            <a:spLocks noGrp="1"/>
          </p:cNvSpPr>
          <p:nvPr>
            <p:ph type="sldNum" sz="quarter" idx="11"/>
          </p:nvPr>
        </p:nvSpPr>
        <p:spPr/>
        <p:txBody>
          <a:bodyPr/>
          <a:lstStyle/>
          <a:p>
            <a:fld id="{56EDE095-0285-49B8-9BDA-8ADE82A4E5E3}" type="slidenum">
              <a:rPr lang="en-US"/>
              <a:pPr/>
              <a:t>16</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What should kids do?</a:t>
            </a:r>
            <a:endParaRPr lang="en-US" dirty="0" smtClean="0"/>
          </a:p>
        </p:txBody>
      </p:sp>
      <p:sp>
        <p:nvSpPr>
          <p:cNvPr id="5" name="Slide Number Placeholder 4"/>
          <p:cNvSpPr>
            <a:spLocks noGrp="1"/>
          </p:cNvSpPr>
          <p:nvPr>
            <p:ph type="sldNum" sz="quarter" idx="11"/>
          </p:nvPr>
        </p:nvSpPr>
        <p:spPr/>
        <p:txBody>
          <a:bodyPr/>
          <a:lstStyle/>
          <a:p>
            <a:fld id="{56EDE095-0285-49B8-9BDA-8ADE82A4E5E3}" type="slidenum">
              <a:rPr lang="en-US"/>
              <a:pPr/>
              <a:t>17</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8" name="Picture 7" descr="Cyberbullying5.jpg"/>
          <p:cNvPicPr>
            <a:picLocks noChangeAspect="1"/>
          </p:cNvPicPr>
          <p:nvPr/>
        </p:nvPicPr>
        <p:blipFill>
          <a:blip r:embed="rId3"/>
          <a:stretch>
            <a:fillRect/>
          </a:stretch>
        </p:blipFill>
        <p:spPr>
          <a:xfrm>
            <a:off x="1295400" y="1524000"/>
            <a:ext cx="6705600" cy="527507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What should kids do?</a:t>
            </a:r>
            <a:endParaRPr lang="en-US" dirty="0" smtClean="0"/>
          </a:p>
        </p:txBody>
      </p:sp>
      <p:sp>
        <p:nvSpPr>
          <p:cNvPr id="100357" name="Rectangle 3"/>
          <p:cNvSpPr>
            <a:spLocks noGrp="1" noChangeArrowheads="1"/>
          </p:cNvSpPr>
          <p:nvPr>
            <p:ph idx="1"/>
          </p:nvPr>
        </p:nvSpPr>
        <p:spPr>
          <a:xfrm>
            <a:off x="685800" y="1600200"/>
            <a:ext cx="8077200" cy="4343400"/>
          </a:xfrm>
        </p:spPr>
        <p:txBody>
          <a:bodyPr/>
          <a:lstStyle/>
          <a:p>
            <a:r>
              <a:rPr lang="en-US" sz="2400" dirty="0" smtClean="0"/>
              <a:t>Don’t respond to the </a:t>
            </a:r>
            <a:r>
              <a:rPr lang="en-US" sz="2400" dirty="0" err="1" smtClean="0"/>
              <a:t>cyberbullying</a:t>
            </a:r>
            <a:endParaRPr lang="en-US" sz="2400" dirty="0" smtClean="0"/>
          </a:p>
          <a:p>
            <a:r>
              <a:rPr lang="en-US" sz="2400" dirty="0" smtClean="0"/>
              <a:t>Block </a:t>
            </a:r>
            <a:r>
              <a:rPr lang="en-US" sz="2400" dirty="0" smtClean="0"/>
              <a:t>communication with any </a:t>
            </a:r>
            <a:r>
              <a:rPr lang="en-US" sz="2400" dirty="0" err="1" smtClean="0"/>
              <a:t>cyberbully</a:t>
            </a:r>
            <a:endParaRPr lang="en-US" sz="2400" dirty="0" smtClean="0"/>
          </a:p>
          <a:p>
            <a:r>
              <a:rPr lang="en-US" sz="2400" dirty="0" smtClean="0"/>
              <a:t>Save the </a:t>
            </a:r>
            <a:r>
              <a:rPr lang="en-US" sz="2400" dirty="0" smtClean="0"/>
              <a:t>messages or </a:t>
            </a:r>
            <a:r>
              <a:rPr lang="en-US" sz="2400" dirty="0" smtClean="0"/>
              <a:t>pictures as evidence</a:t>
            </a:r>
            <a:endParaRPr lang="en-US" sz="2400" dirty="0" smtClean="0"/>
          </a:p>
          <a:p>
            <a:r>
              <a:rPr lang="en-US" sz="2400" dirty="0" smtClean="0"/>
              <a:t>Talk </a:t>
            </a:r>
            <a:r>
              <a:rPr lang="en-US" sz="2400" dirty="0" smtClean="0"/>
              <a:t>to a friend, parent, teacher or school </a:t>
            </a:r>
            <a:r>
              <a:rPr lang="en-US" sz="2400" dirty="0" smtClean="0"/>
              <a:t>counselor</a:t>
            </a:r>
            <a:endParaRPr lang="en-US" sz="2400" dirty="0" smtClean="0"/>
          </a:p>
          <a:p>
            <a:r>
              <a:rPr lang="en-US" sz="2400" dirty="0" smtClean="0"/>
              <a:t> </a:t>
            </a:r>
            <a:r>
              <a:rPr lang="en-US" sz="2400" dirty="0" smtClean="0"/>
              <a:t>Report </a:t>
            </a:r>
            <a:r>
              <a:rPr lang="en-US" sz="2400" dirty="0" err="1" smtClean="0"/>
              <a:t>cyberbullies</a:t>
            </a:r>
            <a:r>
              <a:rPr lang="en-US" sz="2400" dirty="0" smtClean="0"/>
              <a:t> </a:t>
            </a:r>
            <a:r>
              <a:rPr lang="en-US" sz="2400" dirty="0" smtClean="0"/>
              <a:t>to an </a:t>
            </a:r>
            <a:r>
              <a:rPr lang="en-US" sz="2400" dirty="0" smtClean="0"/>
              <a:t>ISP or web site moderator</a:t>
            </a:r>
            <a:endParaRPr lang="en-US" sz="2400" dirty="0" smtClean="0"/>
          </a:p>
          <a:p>
            <a:r>
              <a:rPr lang="en-US" sz="2400" dirty="0" smtClean="0"/>
              <a:t>Try </a:t>
            </a:r>
            <a:r>
              <a:rPr lang="en-US" sz="2400" dirty="0" smtClean="0"/>
              <a:t>to identify the individual doing the </a:t>
            </a:r>
            <a:r>
              <a:rPr lang="en-US" sz="2400" dirty="0" err="1" smtClean="0"/>
              <a:t>cyberbullying</a:t>
            </a:r>
            <a:endParaRPr lang="en-US" sz="2400" dirty="0" smtClean="0"/>
          </a:p>
          <a:p>
            <a:endParaRPr lang="en-US" sz="2400" dirty="0" smtClean="0"/>
          </a:p>
          <a:p>
            <a:r>
              <a:rPr lang="en-US" sz="2400" dirty="0" smtClean="0"/>
              <a:t>If you’re a bystander to </a:t>
            </a:r>
            <a:r>
              <a:rPr lang="en-US" sz="2400" dirty="0" err="1" smtClean="0"/>
              <a:t>cyberbullying</a:t>
            </a:r>
            <a:r>
              <a:rPr lang="en-US" sz="2400" dirty="0" smtClean="0"/>
              <a:t>, speak up or talk to a trusted adult</a:t>
            </a:r>
            <a:endParaRPr lang="en-US" sz="2400" dirty="0"/>
          </a:p>
        </p:txBody>
      </p:sp>
      <p:sp>
        <p:nvSpPr>
          <p:cNvPr id="5" name="Slide Number Placeholder 4"/>
          <p:cNvSpPr>
            <a:spLocks noGrp="1"/>
          </p:cNvSpPr>
          <p:nvPr>
            <p:ph type="sldNum" sz="quarter" idx="11"/>
          </p:nvPr>
        </p:nvSpPr>
        <p:spPr/>
        <p:txBody>
          <a:bodyPr/>
          <a:lstStyle/>
          <a:p>
            <a:fld id="{56EDE095-0285-49B8-9BDA-8ADE82A4E5E3}" type="slidenum">
              <a:rPr lang="en-US"/>
              <a:pPr/>
              <a:t>18</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What should kids do?</a:t>
            </a:r>
            <a:endParaRPr lang="en-US" dirty="0" smtClean="0"/>
          </a:p>
        </p:txBody>
      </p:sp>
      <p:sp>
        <p:nvSpPr>
          <p:cNvPr id="5" name="Slide Number Placeholder 4"/>
          <p:cNvSpPr>
            <a:spLocks noGrp="1"/>
          </p:cNvSpPr>
          <p:nvPr>
            <p:ph type="sldNum" sz="quarter" idx="11"/>
          </p:nvPr>
        </p:nvSpPr>
        <p:spPr/>
        <p:txBody>
          <a:bodyPr/>
          <a:lstStyle/>
          <a:p>
            <a:fld id="{56EDE095-0285-49B8-9BDA-8ADE82A4E5E3}" type="slidenum">
              <a:rPr lang="en-US"/>
              <a:pPr/>
              <a:t>19</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 name="Content Placeholder 6"/>
          <p:cNvSpPr>
            <a:spLocks noGrp="1"/>
          </p:cNvSpPr>
          <p:nvPr>
            <p:ph idx="1"/>
          </p:nvPr>
        </p:nvSpPr>
        <p:spPr/>
        <p:txBody>
          <a:bodyPr/>
          <a:lstStyle/>
          <a:p>
            <a:endParaRPr lang="en-US" dirty="0"/>
          </a:p>
        </p:txBody>
      </p:sp>
      <p:pic>
        <p:nvPicPr>
          <p:cNvPr id="3074" name="Picture 2">
            <a:hlinkClick r:id="rId3"/>
          </p:cNvPr>
          <p:cNvPicPr>
            <a:picLocks noChangeAspect="1" noChangeArrowheads="1"/>
          </p:cNvPicPr>
          <p:nvPr/>
        </p:nvPicPr>
        <p:blipFill>
          <a:blip r:embed="rId4"/>
          <a:srcRect/>
          <a:stretch>
            <a:fillRect/>
          </a:stretch>
        </p:blipFill>
        <p:spPr bwMode="auto">
          <a:xfrm>
            <a:off x="1371600" y="2057400"/>
            <a:ext cx="6219825" cy="3724275"/>
          </a:xfrm>
          <a:prstGeom prst="rect">
            <a:avLst/>
          </a:prstGeom>
          <a:noFill/>
          <a:ln w="9525">
            <a:noFill/>
            <a:miter lim="800000"/>
            <a:headEnd/>
            <a:tailEnd/>
          </a:ln>
        </p:spPr>
      </p:pic>
      <p:sp>
        <p:nvSpPr>
          <p:cNvPr id="8" name="Rectangle 7"/>
          <p:cNvSpPr/>
          <p:nvPr/>
        </p:nvSpPr>
        <p:spPr>
          <a:xfrm>
            <a:off x="2819400" y="6324600"/>
            <a:ext cx="3886200" cy="276999"/>
          </a:xfrm>
          <a:prstGeom prst="rect">
            <a:avLst/>
          </a:prstGeom>
        </p:spPr>
        <p:txBody>
          <a:bodyPr wrap="square">
            <a:spAutoFit/>
          </a:bodyPr>
          <a:lstStyle/>
          <a:p>
            <a:r>
              <a:rPr lang="en-US" sz="1200" dirty="0" smtClean="0">
                <a:latin typeface="+mn-lt"/>
                <a:hlinkClick r:id="rId3"/>
              </a:rPr>
              <a:t>http://www.youtube.com/watch?v=E1LG9NymhTE</a:t>
            </a:r>
            <a:endParaRPr lang="en-US" sz="1200" dirty="0">
              <a:latin typeface="+mn-lt"/>
            </a:endParaRPr>
          </a:p>
        </p:txBody>
      </p:sp>
      <p:sp>
        <p:nvSpPr>
          <p:cNvPr id="9" name="TextBox 8"/>
          <p:cNvSpPr txBox="1"/>
          <p:nvPr/>
        </p:nvSpPr>
        <p:spPr>
          <a:xfrm>
            <a:off x="1295400" y="1447800"/>
            <a:ext cx="6705600" cy="461665"/>
          </a:xfrm>
          <a:prstGeom prst="rect">
            <a:avLst/>
          </a:prstGeom>
          <a:noFill/>
        </p:spPr>
        <p:txBody>
          <a:bodyPr wrap="square" rtlCol="0">
            <a:spAutoFit/>
          </a:bodyPr>
          <a:lstStyle/>
          <a:p>
            <a:r>
              <a:rPr lang="en-US" dirty="0" smtClean="0"/>
              <a:t>Be a courageous bystander…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Context for the Discussion</a:t>
            </a:r>
          </a:p>
        </p:txBody>
      </p:sp>
      <p:sp>
        <p:nvSpPr>
          <p:cNvPr id="3" name="Content Placeholder 2"/>
          <p:cNvSpPr>
            <a:spLocks noGrp="1"/>
          </p:cNvSpPr>
          <p:nvPr>
            <p:ph idx="1"/>
          </p:nvPr>
        </p:nvSpPr>
        <p:spPr>
          <a:xfrm>
            <a:off x="838200" y="1752600"/>
            <a:ext cx="7772400" cy="3581400"/>
          </a:xfrm>
        </p:spPr>
        <p:txBody>
          <a:bodyPr/>
          <a:lstStyle/>
          <a:p>
            <a:pPr marL="228600" indent="-228600"/>
            <a:r>
              <a:rPr lang="en-US" sz="2400" dirty="0" smtClean="0">
                <a:solidFill>
                  <a:schemeClr val="tx1">
                    <a:lumMod val="75000"/>
                  </a:schemeClr>
                </a:solidFill>
                <a:latin typeface="Arial" pitchFamily="34" charset="0"/>
                <a:cs typeface="Arial" pitchFamily="34" charset="0"/>
              </a:rPr>
              <a:t>The 21</a:t>
            </a:r>
            <a:r>
              <a:rPr lang="en-US" sz="2400" baseline="30000" dirty="0" smtClean="0">
                <a:solidFill>
                  <a:schemeClr val="tx1">
                    <a:lumMod val="75000"/>
                  </a:schemeClr>
                </a:solidFill>
                <a:latin typeface="Arial" pitchFamily="34" charset="0"/>
                <a:cs typeface="Arial" pitchFamily="34" charset="0"/>
              </a:rPr>
              <a:t>st</a:t>
            </a:r>
            <a:r>
              <a:rPr lang="en-US" sz="2400" dirty="0" smtClean="0">
                <a:solidFill>
                  <a:schemeClr val="tx1">
                    <a:lumMod val="75000"/>
                  </a:schemeClr>
                </a:solidFill>
                <a:latin typeface="Arial" pitchFamily="34" charset="0"/>
                <a:cs typeface="Arial" pitchFamily="34" charset="0"/>
              </a:rPr>
              <a:t> Century demands a highly skilled, educated workforce. </a:t>
            </a:r>
          </a:p>
          <a:p>
            <a:pPr marL="228600" indent="-228600"/>
            <a:r>
              <a:rPr lang="en-US" sz="2400" dirty="0" smtClean="0">
                <a:solidFill>
                  <a:schemeClr val="tx1">
                    <a:lumMod val="75000"/>
                  </a:schemeClr>
                </a:solidFill>
                <a:latin typeface="Arial" pitchFamily="34" charset="0"/>
                <a:cs typeface="Arial" pitchFamily="34" charset="0"/>
              </a:rPr>
              <a:t>Core subjects are as important as ever, yet insufficient for lifelong success.</a:t>
            </a:r>
          </a:p>
          <a:p>
            <a:pPr marL="228600" indent="-228600"/>
            <a:r>
              <a:rPr lang="en-US" sz="2400" dirty="0" smtClean="0">
                <a:solidFill>
                  <a:schemeClr val="tx1">
                    <a:lumMod val="75000"/>
                  </a:schemeClr>
                </a:solidFill>
                <a:latin typeface="Arial" pitchFamily="34" charset="0"/>
                <a:cs typeface="Arial" pitchFamily="34" charset="0"/>
              </a:rPr>
              <a:t>The Whole Child Initiative proposes a definition of achievement and accountability that promotes and recognizes that each child deserves to be </a:t>
            </a:r>
            <a:r>
              <a:rPr lang="en-US" sz="2400" b="1" dirty="0" smtClean="0">
                <a:solidFill>
                  <a:schemeClr val="tx1">
                    <a:lumMod val="75000"/>
                  </a:schemeClr>
                </a:solidFill>
                <a:latin typeface="Arial" pitchFamily="34" charset="0"/>
                <a:cs typeface="Arial" pitchFamily="34" charset="0"/>
              </a:rPr>
              <a:t>healthy</a:t>
            </a:r>
            <a:r>
              <a:rPr lang="en-US" sz="2400" dirty="0" smtClean="0">
                <a:solidFill>
                  <a:schemeClr val="tx1">
                    <a:lumMod val="75000"/>
                  </a:schemeClr>
                </a:solidFill>
                <a:latin typeface="Arial" pitchFamily="34" charset="0"/>
                <a:cs typeface="Arial" pitchFamily="34" charset="0"/>
              </a:rPr>
              <a:t>, </a:t>
            </a:r>
            <a:r>
              <a:rPr lang="en-US" sz="2400" b="1" dirty="0" smtClean="0">
                <a:solidFill>
                  <a:schemeClr val="tx1">
                    <a:lumMod val="75000"/>
                  </a:schemeClr>
                </a:solidFill>
                <a:latin typeface="Arial" pitchFamily="34" charset="0"/>
                <a:cs typeface="Arial" pitchFamily="34" charset="0"/>
              </a:rPr>
              <a:t>safe</a:t>
            </a:r>
            <a:r>
              <a:rPr lang="en-US" sz="2400" dirty="0" smtClean="0">
                <a:solidFill>
                  <a:schemeClr val="tx1">
                    <a:lumMod val="75000"/>
                  </a:schemeClr>
                </a:solidFill>
                <a:latin typeface="Arial" pitchFamily="34" charset="0"/>
                <a:cs typeface="Arial" pitchFamily="34" charset="0"/>
              </a:rPr>
              <a:t>, </a:t>
            </a:r>
            <a:r>
              <a:rPr lang="en-US" sz="2400" b="1" dirty="0" smtClean="0">
                <a:solidFill>
                  <a:schemeClr val="tx1">
                    <a:lumMod val="75000"/>
                  </a:schemeClr>
                </a:solidFill>
                <a:latin typeface="Arial" pitchFamily="34" charset="0"/>
                <a:cs typeface="Arial" pitchFamily="34" charset="0"/>
              </a:rPr>
              <a:t>engaged</a:t>
            </a:r>
            <a:r>
              <a:rPr lang="en-US" sz="2400" dirty="0" smtClean="0">
                <a:solidFill>
                  <a:schemeClr val="tx1">
                    <a:lumMod val="75000"/>
                  </a:schemeClr>
                </a:solidFill>
                <a:latin typeface="Arial" pitchFamily="34" charset="0"/>
                <a:cs typeface="Arial" pitchFamily="34" charset="0"/>
              </a:rPr>
              <a:t>, </a:t>
            </a:r>
            <a:r>
              <a:rPr lang="en-US" sz="2400" b="1" dirty="0" smtClean="0">
                <a:solidFill>
                  <a:schemeClr val="tx1">
                    <a:lumMod val="75000"/>
                  </a:schemeClr>
                </a:solidFill>
                <a:latin typeface="Arial" pitchFamily="34" charset="0"/>
                <a:cs typeface="Arial" pitchFamily="34" charset="0"/>
              </a:rPr>
              <a:t>supported</a:t>
            </a:r>
            <a:r>
              <a:rPr lang="en-US" sz="2400" dirty="0" smtClean="0">
                <a:solidFill>
                  <a:schemeClr val="tx1">
                    <a:lumMod val="75000"/>
                  </a:schemeClr>
                </a:solidFill>
                <a:latin typeface="Arial" pitchFamily="34" charset="0"/>
                <a:cs typeface="Arial" pitchFamily="34" charset="0"/>
              </a:rPr>
              <a:t>, and </a:t>
            </a:r>
            <a:r>
              <a:rPr lang="en-US" sz="2400" b="1" dirty="0" smtClean="0">
                <a:solidFill>
                  <a:schemeClr val="tx1">
                    <a:lumMod val="75000"/>
                  </a:schemeClr>
                </a:solidFill>
                <a:latin typeface="Arial" pitchFamily="34" charset="0"/>
                <a:cs typeface="Arial" pitchFamily="34" charset="0"/>
              </a:rPr>
              <a:t>challenged</a:t>
            </a:r>
            <a:r>
              <a:rPr lang="en-US" sz="2400" dirty="0" smtClean="0">
                <a:solidFill>
                  <a:schemeClr val="tx1">
                    <a:lumMod val="75000"/>
                  </a:schemeClr>
                </a:solidFill>
                <a:latin typeface="Arial" pitchFamily="34" charset="0"/>
                <a:cs typeface="Arial" pitchFamily="34" charset="0"/>
              </a:rPr>
              <a:t>. </a:t>
            </a:r>
          </a:p>
          <a:p>
            <a:pPr marL="0" indent="0">
              <a:buNone/>
            </a:pPr>
            <a:endParaRPr lang="en-US" sz="2800" dirty="0" smtClean="0">
              <a:solidFill>
                <a:schemeClr val="tx1">
                  <a:lumMod val="75000"/>
                </a:schemeClr>
              </a:solidFill>
              <a:latin typeface="Arial" pitchFamily="34" charset="0"/>
              <a:cs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2</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30050" name="Picture 2"/>
          <p:cNvPicPr>
            <a:picLocks noChangeAspect="1" noChangeArrowheads="1"/>
          </p:cNvPicPr>
          <p:nvPr/>
        </p:nvPicPr>
        <p:blipFill>
          <a:blip r:embed="rId2"/>
          <a:srcRect/>
          <a:stretch>
            <a:fillRect/>
          </a:stretch>
        </p:blipFill>
        <p:spPr bwMode="auto">
          <a:xfrm>
            <a:off x="2133600" y="5410200"/>
            <a:ext cx="4191000" cy="762000"/>
          </a:xfrm>
          <a:prstGeom prst="rect">
            <a:avLst/>
          </a:prstGeom>
          <a:noFill/>
          <a:ln w="9525">
            <a:noFill/>
            <a:miter lim="800000"/>
            <a:headEnd/>
            <a:tailEnd/>
          </a:ln>
        </p:spPr>
      </p:pic>
      <p:sp>
        <p:nvSpPr>
          <p:cNvPr id="11" name="TextBox 10"/>
          <p:cNvSpPr txBox="1"/>
          <p:nvPr/>
        </p:nvSpPr>
        <p:spPr>
          <a:xfrm>
            <a:off x="1555099" y="6248400"/>
            <a:ext cx="5379101" cy="276999"/>
          </a:xfrm>
          <a:prstGeom prst="rect">
            <a:avLst/>
          </a:prstGeom>
          <a:noFill/>
        </p:spPr>
        <p:txBody>
          <a:bodyPr wrap="none" rtlCol="0">
            <a:spAutoFit/>
          </a:bodyPr>
          <a:lstStyle/>
          <a:p>
            <a:r>
              <a:rPr lang="en-US" sz="1200" dirty="0" smtClean="0">
                <a:latin typeface="Arial" pitchFamily="34" charset="0"/>
                <a:cs typeface="Arial" pitchFamily="34" charset="0"/>
                <a:hlinkClick r:id="rId3"/>
              </a:rPr>
              <a:t>The Whole Child, an initiative of ASCD - http://www.wholechildeducation.org/</a:t>
            </a:r>
            <a:endParaRPr lang="en-U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What should kids do?</a:t>
            </a:r>
            <a:endParaRPr lang="en-US" dirty="0" smtClean="0"/>
          </a:p>
        </p:txBody>
      </p:sp>
      <p:sp>
        <p:nvSpPr>
          <p:cNvPr id="5" name="Slide Number Placeholder 4"/>
          <p:cNvSpPr>
            <a:spLocks noGrp="1"/>
          </p:cNvSpPr>
          <p:nvPr>
            <p:ph type="sldNum" sz="quarter" idx="11"/>
          </p:nvPr>
        </p:nvSpPr>
        <p:spPr/>
        <p:txBody>
          <a:bodyPr/>
          <a:lstStyle/>
          <a:p>
            <a:fld id="{56EDE095-0285-49B8-9BDA-8ADE82A4E5E3}" type="slidenum">
              <a:rPr lang="en-US"/>
              <a:pPr/>
              <a:t>20</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angle 7"/>
          <p:cNvSpPr/>
          <p:nvPr/>
        </p:nvSpPr>
        <p:spPr>
          <a:xfrm>
            <a:off x="2057400" y="6324600"/>
            <a:ext cx="5105400" cy="276999"/>
          </a:xfrm>
          <a:prstGeom prst="rect">
            <a:avLst/>
          </a:prstGeom>
        </p:spPr>
        <p:txBody>
          <a:bodyPr wrap="square">
            <a:spAutoFit/>
          </a:bodyPr>
          <a:lstStyle/>
          <a:p>
            <a:r>
              <a:rPr lang="en-US" sz="1200" dirty="0" smtClean="0">
                <a:latin typeface="+mn-lt"/>
                <a:hlinkClick r:id="rId3"/>
              </a:rPr>
              <a:t>http://www.digizen.org/resources/cyberbullying/films/uk/lfit-film.aspx</a:t>
            </a:r>
            <a:endParaRPr lang="en-US" sz="1200" dirty="0">
              <a:latin typeface="+mn-lt"/>
            </a:endParaRPr>
          </a:p>
        </p:txBody>
      </p:sp>
      <p:pic>
        <p:nvPicPr>
          <p:cNvPr id="1026" name="Picture 2">
            <a:hlinkClick r:id="rId3"/>
          </p:cNvPr>
          <p:cNvPicPr>
            <a:picLocks noGrp="1" noChangeAspect="1" noChangeArrowheads="1"/>
          </p:cNvPicPr>
          <p:nvPr>
            <p:ph idx="1"/>
          </p:nvPr>
        </p:nvPicPr>
        <p:blipFill>
          <a:blip r:embed="rId4"/>
          <a:srcRect/>
          <a:stretch>
            <a:fillRect/>
          </a:stretch>
        </p:blipFill>
        <p:spPr bwMode="auto">
          <a:xfrm>
            <a:off x="914400" y="1403188"/>
            <a:ext cx="6858000" cy="4845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What should parents do?</a:t>
            </a:r>
            <a:endParaRPr lang="en-US" dirty="0" smtClean="0"/>
          </a:p>
        </p:txBody>
      </p:sp>
      <p:sp>
        <p:nvSpPr>
          <p:cNvPr id="5" name="Slide Number Placeholder 4"/>
          <p:cNvSpPr>
            <a:spLocks noGrp="1"/>
          </p:cNvSpPr>
          <p:nvPr>
            <p:ph type="sldNum" sz="quarter" idx="11"/>
          </p:nvPr>
        </p:nvSpPr>
        <p:spPr/>
        <p:txBody>
          <a:bodyPr/>
          <a:lstStyle/>
          <a:p>
            <a:fld id="{56EDE095-0285-49B8-9BDA-8ADE82A4E5E3}" type="slidenum">
              <a:rPr lang="en-US"/>
              <a:pPr/>
              <a:t>21</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7" name="Content Placeholder 5" descr="Cyberbulling2.jpg"/>
          <p:cNvPicPr>
            <a:picLocks noGrp="1" noChangeAspect="1"/>
          </p:cNvPicPr>
          <p:nvPr>
            <p:ph idx="1"/>
          </p:nvPr>
        </p:nvPicPr>
        <p:blipFill>
          <a:blip r:embed="rId3"/>
          <a:stretch>
            <a:fillRect/>
          </a:stretch>
        </p:blipFill>
        <p:spPr>
          <a:xfrm>
            <a:off x="2667000" y="1406849"/>
            <a:ext cx="3838575" cy="5222551"/>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What should parents do?</a:t>
            </a:r>
            <a:endParaRPr lang="en-US" dirty="0" smtClean="0"/>
          </a:p>
        </p:txBody>
      </p:sp>
      <p:sp>
        <p:nvSpPr>
          <p:cNvPr id="5" name="Slide Number Placeholder 4"/>
          <p:cNvSpPr>
            <a:spLocks noGrp="1"/>
          </p:cNvSpPr>
          <p:nvPr>
            <p:ph type="sldNum" sz="quarter" idx="11"/>
          </p:nvPr>
        </p:nvSpPr>
        <p:spPr/>
        <p:txBody>
          <a:bodyPr/>
          <a:lstStyle/>
          <a:p>
            <a:fld id="{56EDE095-0285-49B8-9BDA-8ADE82A4E5E3}" type="slidenum">
              <a:rPr lang="en-US"/>
              <a:pPr/>
              <a:t>22</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Content Placeholder 7"/>
          <p:cNvSpPr>
            <a:spLocks noGrp="1"/>
          </p:cNvSpPr>
          <p:nvPr>
            <p:ph idx="1"/>
          </p:nvPr>
        </p:nvSpPr>
        <p:spPr>
          <a:xfrm>
            <a:off x="838200" y="1752600"/>
            <a:ext cx="7848600" cy="4038600"/>
          </a:xfrm>
        </p:spPr>
        <p:txBody>
          <a:bodyPr/>
          <a:lstStyle/>
          <a:p>
            <a:r>
              <a:rPr lang="en-US" sz="2200" dirty="0" smtClean="0"/>
              <a:t>Learn about </a:t>
            </a:r>
            <a:r>
              <a:rPr lang="en-US" sz="2200" dirty="0" err="1" smtClean="0"/>
              <a:t>cyberbullying</a:t>
            </a:r>
            <a:r>
              <a:rPr lang="en-US" sz="2200" dirty="0" smtClean="0"/>
              <a:t> and what it looks like.</a:t>
            </a:r>
          </a:p>
          <a:p>
            <a:r>
              <a:rPr lang="en-US" sz="2200" dirty="0" smtClean="0"/>
              <a:t>Be </a:t>
            </a:r>
            <a:r>
              <a:rPr lang="en-US" sz="2200" dirty="0" smtClean="0"/>
              <a:t>diligent and check out who your kids are chatting </a:t>
            </a:r>
            <a:r>
              <a:rPr lang="en-US" sz="2200" dirty="0" smtClean="0"/>
              <a:t>with.</a:t>
            </a:r>
            <a:endParaRPr lang="en-US" sz="2200" dirty="0" smtClean="0"/>
          </a:p>
          <a:p>
            <a:r>
              <a:rPr lang="en-US" sz="2200" dirty="0" smtClean="0"/>
              <a:t>Talk </a:t>
            </a:r>
            <a:r>
              <a:rPr lang="en-US" sz="2200" dirty="0" smtClean="0"/>
              <a:t>specifically about </a:t>
            </a:r>
            <a:r>
              <a:rPr lang="en-US" sz="2200" dirty="0" err="1" smtClean="0"/>
              <a:t>cyberbullying</a:t>
            </a:r>
            <a:r>
              <a:rPr lang="en-US" sz="2200" dirty="0" smtClean="0"/>
              <a:t> and encourage your child to tell you immediately if he or she is the victim of </a:t>
            </a:r>
            <a:r>
              <a:rPr lang="en-US" sz="2200" dirty="0" err="1" smtClean="0"/>
              <a:t>cyberbullying</a:t>
            </a:r>
            <a:r>
              <a:rPr lang="en-US" sz="2200" dirty="0" smtClean="0"/>
              <a:t>, </a:t>
            </a:r>
            <a:r>
              <a:rPr lang="en-US" sz="2200" dirty="0" err="1" smtClean="0"/>
              <a:t>cyberstalking</a:t>
            </a:r>
            <a:r>
              <a:rPr lang="en-US" sz="2200" dirty="0" smtClean="0"/>
              <a:t>, </a:t>
            </a:r>
            <a:r>
              <a:rPr lang="en-US" sz="2200" dirty="0" smtClean="0"/>
              <a:t>troublesome </a:t>
            </a:r>
            <a:r>
              <a:rPr lang="en-US" sz="2200" dirty="0" smtClean="0"/>
              <a:t>online </a:t>
            </a:r>
            <a:r>
              <a:rPr lang="en-US" sz="2200" dirty="0" smtClean="0"/>
              <a:t>behavior.</a:t>
            </a:r>
          </a:p>
          <a:p>
            <a:r>
              <a:rPr lang="en-US" sz="2200" dirty="0" smtClean="0"/>
              <a:t>Make </a:t>
            </a:r>
            <a:r>
              <a:rPr lang="en-US" sz="2200" dirty="0" smtClean="0"/>
              <a:t>sure </a:t>
            </a:r>
            <a:r>
              <a:rPr lang="en-US" sz="2200" dirty="0" smtClean="0"/>
              <a:t>kids know </a:t>
            </a:r>
            <a:r>
              <a:rPr lang="en-US" sz="2200" dirty="0" smtClean="0"/>
              <a:t>the statistics about cyber </a:t>
            </a:r>
            <a:r>
              <a:rPr lang="en-US" sz="2200" dirty="0" smtClean="0"/>
              <a:t>bullying.</a:t>
            </a:r>
          </a:p>
          <a:p>
            <a:r>
              <a:rPr lang="en-US" sz="2200" dirty="0" smtClean="0"/>
              <a:t>Assure kids that you </a:t>
            </a:r>
            <a:r>
              <a:rPr lang="en-US" sz="2200" dirty="0" smtClean="0"/>
              <a:t>will not take away their technology if they confide in you about a problem they are having.</a:t>
            </a:r>
          </a:p>
          <a:p>
            <a:r>
              <a:rPr lang="en-US" sz="2200" dirty="0" smtClean="0"/>
              <a:t>Let </a:t>
            </a:r>
            <a:r>
              <a:rPr lang="en-US" sz="2200" dirty="0" smtClean="0"/>
              <a:t>them know that you won't stand for them being a </a:t>
            </a:r>
            <a:r>
              <a:rPr lang="en-US" sz="2200" dirty="0" err="1" smtClean="0"/>
              <a:t>cyberbully</a:t>
            </a:r>
            <a:r>
              <a:rPr lang="en-US" sz="2200" dirty="0" smtClean="0"/>
              <a:t>.</a:t>
            </a:r>
          </a:p>
          <a:p>
            <a:r>
              <a:rPr lang="en-US" sz="2200" dirty="0" smtClean="0"/>
              <a:t>Encourage </a:t>
            </a:r>
            <a:r>
              <a:rPr lang="en-US" sz="2200" dirty="0" smtClean="0"/>
              <a:t>your child to tell you if he or she is aware of others who may be the victims of </a:t>
            </a:r>
            <a:r>
              <a:rPr lang="en-US" sz="2200" dirty="0" err="1" smtClean="0"/>
              <a:t>cyberbullying</a:t>
            </a:r>
            <a:r>
              <a:rPr lang="en-US" sz="2200" dirty="0" smtClean="0"/>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What</a:t>
            </a:r>
            <a:r>
              <a:rPr lang="en-US" dirty="0" smtClean="0">
                <a:latin typeface="Arial" pitchFamily="34" charset="0"/>
                <a:cs typeface="Arial" pitchFamily="34" charset="0"/>
              </a:rPr>
              <a:t> </a:t>
            </a:r>
            <a:r>
              <a:rPr lang="en-US" dirty="0" smtClean="0">
                <a:latin typeface="Arial" pitchFamily="34" charset="0"/>
                <a:cs typeface="Arial" pitchFamily="34" charset="0"/>
              </a:rPr>
              <a:t>can </a:t>
            </a:r>
            <a:r>
              <a:rPr lang="en-US" dirty="0" smtClean="0">
                <a:latin typeface="Arial" pitchFamily="34" charset="0"/>
                <a:cs typeface="Arial" pitchFamily="34" charset="0"/>
              </a:rPr>
              <a:t>schools</a:t>
            </a:r>
            <a:r>
              <a:rPr lang="en-US" dirty="0" smtClean="0">
                <a:latin typeface="Arial" pitchFamily="34" charset="0"/>
                <a:cs typeface="Arial" pitchFamily="34" charset="0"/>
              </a:rPr>
              <a:t> </a:t>
            </a:r>
            <a:r>
              <a:rPr lang="en-US" dirty="0" smtClean="0">
                <a:latin typeface="Arial" pitchFamily="34" charset="0"/>
                <a:cs typeface="Arial" pitchFamily="34" charset="0"/>
              </a:rPr>
              <a:t>do?</a:t>
            </a:r>
            <a:endParaRPr lang="en-US" dirty="0" smtClean="0"/>
          </a:p>
        </p:txBody>
      </p:sp>
      <p:sp>
        <p:nvSpPr>
          <p:cNvPr id="5" name="Slide Number Placeholder 4"/>
          <p:cNvSpPr>
            <a:spLocks noGrp="1"/>
          </p:cNvSpPr>
          <p:nvPr>
            <p:ph type="sldNum" sz="quarter" idx="11"/>
          </p:nvPr>
        </p:nvSpPr>
        <p:spPr/>
        <p:txBody>
          <a:bodyPr/>
          <a:lstStyle/>
          <a:p>
            <a:fld id="{56EDE095-0285-49B8-9BDA-8ADE82A4E5E3}" type="slidenum">
              <a:rPr lang="en-US"/>
              <a:pPr/>
              <a:t>23</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8" name="Content Placeholder 7" descr="Cyberbullying3.jpg"/>
          <p:cNvPicPr>
            <a:picLocks noGrp="1" noChangeAspect="1"/>
          </p:cNvPicPr>
          <p:nvPr>
            <p:ph idx="1"/>
          </p:nvPr>
        </p:nvPicPr>
        <p:blipFill>
          <a:blip r:embed="rId3"/>
          <a:stretch>
            <a:fillRect/>
          </a:stretch>
        </p:blipFill>
        <p:spPr>
          <a:xfrm>
            <a:off x="1385963" y="1524000"/>
            <a:ext cx="6691237" cy="5235893"/>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smtClean="0">
                <a:latin typeface="Arial" pitchFamily="34" charset="0"/>
                <a:cs typeface="Arial" pitchFamily="34" charset="0"/>
              </a:rPr>
              <a:t>What</a:t>
            </a:r>
            <a:r>
              <a:rPr lang="en-US" dirty="0" smtClean="0">
                <a:latin typeface="Arial" pitchFamily="34" charset="0"/>
                <a:cs typeface="Arial" pitchFamily="34" charset="0"/>
              </a:rPr>
              <a:t> </a:t>
            </a:r>
            <a:r>
              <a:rPr lang="en-US" dirty="0" smtClean="0">
                <a:latin typeface="Arial" pitchFamily="34" charset="0"/>
                <a:cs typeface="Arial" pitchFamily="34" charset="0"/>
              </a:rPr>
              <a:t>can </a:t>
            </a:r>
            <a:r>
              <a:rPr lang="en-US" dirty="0" smtClean="0">
                <a:latin typeface="Arial" pitchFamily="34" charset="0"/>
                <a:cs typeface="Arial" pitchFamily="34" charset="0"/>
              </a:rPr>
              <a:t>schools</a:t>
            </a:r>
            <a:r>
              <a:rPr lang="en-US" dirty="0" smtClean="0">
                <a:latin typeface="Arial" pitchFamily="34" charset="0"/>
                <a:cs typeface="Arial" pitchFamily="34" charset="0"/>
              </a:rPr>
              <a:t> </a:t>
            </a:r>
            <a:r>
              <a:rPr lang="en-US" dirty="0" smtClean="0">
                <a:latin typeface="Arial" pitchFamily="34" charset="0"/>
                <a:cs typeface="Arial" pitchFamily="34" charset="0"/>
              </a:rPr>
              <a:t>do?</a:t>
            </a:r>
            <a:endParaRPr lang="en-US" dirty="0" smtClean="0"/>
          </a:p>
        </p:txBody>
      </p:sp>
      <p:sp>
        <p:nvSpPr>
          <p:cNvPr id="100357" name="Rectangle 3"/>
          <p:cNvSpPr>
            <a:spLocks noGrp="1" noChangeArrowheads="1"/>
          </p:cNvSpPr>
          <p:nvPr>
            <p:ph idx="1"/>
          </p:nvPr>
        </p:nvSpPr>
        <p:spPr>
          <a:xfrm>
            <a:off x="685800" y="1600200"/>
            <a:ext cx="8077200" cy="4343400"/>
          </a:xfrm>
        </p:spPr>
        <p:txBody>
          <a:bodyPr/>
          <a:lstStyle/>
          <a:p>
            <a:r>
              <a:rPr lang="en-US" sz="2200" dirty="0" smtClean="0"/>
              <a:t>Educate students</a:t>
            </a:r>
            <a:r>
              <a:rPr lang="en-US" sz="2200" dirty="0" smtClean="0"/>
              <a:t>, teachers, and other staff members about </a:t>
            </a:r>
            <a:r>
              <a:rPr lang="en-US" sz="2200" dirty="0" err="1" smtClean="0"/>
              <a:t>cyberbullying</a:t>
            </a:r>
            <a:r>
              <a:rPr lang="en-US" sz="2200" dirty="0" smtClean="0"/>
              <a:t>, its dangers, and </a:t>
            </a:r>
            <a:r>
              <a:rPr lang="en-US" sz="2200" dirty="0" smtClean="0"/>
              <a:t>how to respond</a:t>
            </a:r>
            <a:endParaRPr lang="en-US" sz="2200" dirty="0" smtClean="0"/>
          </a:p>
          <a:p>
            <a:r>
              <a:rPr lang="en-US" sz="2200" dirty="0" smtClean="0"/>
              <a:t>Be </a:t>
            </a:r>
            <a:r>
              <a:rPr lang="en-US" sz="2200" dirty="0" smtClean="0"/>
              <a:t>sure that your </a:t>
            </a:r>
            <a:r>
              <a:rPr lang="en-US" sz="2200" dirty="0" smtClean="0"/>
              <a:t>school’s </a:t>
            </a:r>
            <a:r>
              <a:rPr lang="en-US" sz="2200" dirty="0" smtClean="0"/>
              <a:t>policies </a:t>
            </a:r>
            <a:r>
              <a:rPr lang="en-US" sz="2200" dirty="0" smtClean="0"/>
              <a:t>define and address </a:t>
            </a:r>
            <a:r>
              <a:rPr lang="en-US" sz="2200" dirty="0" err="1" smtClean="0"/>
              <a:t>cyberbullying</a:t>
            </a:r>
            <a:endParaRPr lang="en-US" sz="2200" dirty="0" smtClean="0"/>
          </a:p>
          <a:p>
            <a:r>
              <a:rPr lang="en-US" sz="2200" dirty="0" smtClean="0"/>
              <a:t>Closely </a:t>
            </a:r>
            <a:r>
              <a:rPr lang="en-US" sz="2200" dirty="0" smtClean="0"/>
              <a:t>monitor students’ use of computers at </a:t>
            </a:r>
            <a:r>
              <a:rPr lang="en-US" sz="2200" dirty="0" smtClean="0"/>
              <a:t>school</a:t>
            </a:r>
            <a:endParaRPr lang="en-US" sz="2200" dirty="0" smtClean="0"/>
          </a:p>
          <a:p>
            <a:r>
              <a:rPr lang="en-US" sz="2200" dirty="0" smtClean="0"/>
              <a:t>Investigate </a:t>
            </a:r>
            <a:r>
              <a:rPr lang="en-US" sz="2200" dirty="0" smtClean="0"/>
              <a:t>reports of </a:t>
            </a:r>
            <a:r>
              <a:rPr lang="en-US" sz="2200" dirty="0" err="1" smtClean="0"/>
              <a:t>cyberbullying</a:t>
            </a:r>
            <a:r>
              <a:rPr lang="en-US" sz="2200" dirty="0" smtClean="0"/>
              <a:t> immediately. If </a:t>
            </a:r>
            <a:r>
              <a:rPr lang="en-US" sz="2200" dirty="0" err="1" smtClean="0"/>
              <a:t>cyberbullying</a:t>
            </a:r>
            <a:r>
              <a:rPr lang="en-US" sz="2200" dirty="0" smtClean="0"/>
              <a:t> occurs through the school district’s Internet system, you are obligated to take action. If the </a:t>
            </a:r>
            <a:r>
              <a:rPr lang="en-US" sz="2200" dirty="0" err="1" smtClean="0"/>
              <a:t>cyberbullying</a:t>
            </a:r>
            <a:r>
              <a:rPr lang="en-US" sz="2200" dirty="0" smtClean="0"/>
              <a:t> occurs off-campus, consider what actions you might take to help address the </a:t>
            </a:r>
            <a:r>
              <a:rPr lang="en-US" sz="2200" dirty="0" smtClean="0"/>
              <a:t>bullying.</a:t>
            </a:r>
            <a:endParaRPr lang="en-US" sz="2200" dirty="0" smtClean="0"/>
          </a:p>
          <a:p>
            <a:r>
              <a:rPr lang="en-US" sz="2200" dirty="0" smtClean="0"/>
              <a:t>Contact </a:t>
            </a:r>
            <a:r>
              <a:rPr lang="en-US" sz="2200" dirty="0" smtClean="0"/>
              <a:t>the police immediately if known or suspected </a:t>
            </a:r>
            <a:r>
              <a:rPr lang="en-US" sz="2200" dirty="0" err="1" smtClean="0"/>
              <a:t>cyberbullying</a:t>
            </a:r>
            <a:r>
              <a:rPr lang="en-US" sz="2200" dirty="0" smtClean="0"/>
              <a:t> involves acts such as </a:t>
            </a:r>
            <a:r>
              <a:rPr lang="en-US" sz="2200" dirty="0" smtClean="0"/>
              <a:t>threats </a:t>
            </a:r>
            <a:r>
              <a:rPr lang="en-US" sz="2200" dirty="0" smtClean="0"/>
              <a:t>of </a:t>
            </a:r>
            <a:r>
              <a:rPr lang="en-US" sz="2200" dirty="0" smtClean="0"/>
              <a:t>violence, extortion, sexual exploitation</a:t>
            </a:r>
            <a:endParaRPr lang="en-US" sz="2200" dirty="0" smtClean="0"/>
          </a:p>
          <a:p>
            <a:pPr>
              <a:buNone/>
            </a:pPr>
            <a:endParaRPr lang="en-US" sz="2200" dirty="0"/>
          </a:p>
        </p:txBody>
      </p:sp>
      <p:sp>
        <p:nvSpPr>
          <p:cNvPr id="5" name="Slide Number Placeholder 4"/>
          <p:cNvSpPr>
            <a:spLocks noGrp="1"/>
          </p:cNvSpPr>
          <p:nvPr>
            <p:ph type="sldNum" sz="quarter" idx="11"/>
          </p:nvPr>
        </p:nvSpPr>
        <p:spPr/>
        <p:txBody>
          <a:bodyPr/>
          <a:lstStyle/>
          <a:p>
            <a:fld id="{56EDE095-0285-49B8-9BDA-8ADE82A4E5E3}" type="slidenum">
              <a:rPr lang="en-US"/>
              <a:pPr/>
              <a:t>24</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a:xfrm>
            <a:off x="609600" y="228600"/>
            <a:ext cx="7162800" cy="1143000"/>
          </a:xfrm>
        </p:spPr>
        <p:txBody>
          <a:bodyPr/>
          <a:lstStyle/>
          <a:p>
            <a:pPr eaLnBrk="1" hangingPunct="1"/>
            <a:r>
              <a:rPr lang="en-US" dirty="0" err="1" smtClean="0">
                <a:latin typeface="Arial" pitchFamily="34" charset="0"/>
                <a:cs typeface="Arial" pitchFamily="34" charset="0"/>
              </a:rPr>
              <a:t>Cyberbullying</a:t>
            </a:r>
            <a:r>
              <a:rPr lang="en-US" dirty="0" smtClean="0">
                <a:latin typeface="Arial" pitchFamily="34" charset="0"/>
                <a:cs typeface="Arial" pitchFamily="34" charset="0"/>
              </a:rPr>
              <a:t> Resources</a:t>
            </a:r>
            <a:endParaRPr lang="en-US" dirty="0" smtClean="0"/>
          </a:p>
        </p:txBody>
      </p:sp>
      <p:sp>
        <p:nvSpPr>
          <p:cNvPr id="5" name="Slide Number Placeholder 4"/>
          <p:cNvSpPr>
            <a:spLocks noGrp="1"/>
          </p:cNvSpPr>
          <p:nvPr>
            <p:ph type="sldNum" sz="quarter" idx="11"/>
          </p:nvPr>
        </p:nvSpPr>
        <p:spPr/>
        <p:txBody>
          <a:bodyPr/>
          <a:lstStyle/>
          <a:p>
            <a:fld id="{56EDE095-0285-49B8-9BDA-8ADE82A4E5E3}" type="slidenum">
              <a:rPr lang="en-US"/>
              <a:pPr/>
              <a:t>25</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103" name="Rectangle 7"/>
          <p:cNvSpPr>
            <a:spLocks noChangeArrowheads="1"/>
          </p:cNvSpPr>
          <p:nvPr/>
        </p:nvSpPr>
        <p:spPr bwMode="auto">
          <a:xfrm>
            <a:off x="1676400" y="2057400"/>
            <a:ext cx="6134524" cy="3521075"/>
          </a:xfrm>
          <a:prstGeom prst="rect">
            <a:avLst/>
          </a:prstGeom>
          <a:solidFill>
            <a:srgbClr val="FFFFFF"/>
          </a:solidFill>
          <a:ln w="3175">
            <a:solidFill>
              <a:srgbClr val="C0C0C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04" name="Text Box 8"/>
          <p:cNvSpPr txBox="1">
            <a:spLocks noChangeArrowheads="1"/>
          </p:cNvSpPr>
          <p:nvPr/>
        </p:nvSpPr>
        <p:spPr bwMode="auto">
          <a:xfrm>
            <a:off x="2590800" y="2209800"/>
            <a:ext cx="4343400" cy="6604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800" b="1" i="0" u="none" strike="noStrike" cap="none" normalizeH="0" baseline="0" dirty="0" err="1" smtClean="0">
                <a:ln>
                  <a:noFill/>
                </a:ln>
                <a:solidFill>
                  <a:srgbClr val="000000"/>
                </a:solidFill>
                <a:effectLst/>
                <a:latin typeface="+mn-lt"/>
              </a:rPr>
              <a:t>Cyberbullying</a:t>
            </a:r>
            <a:endParaRPr kumimoji="0" lang="en-US" sz="1800" b="1" i="0" u="none" strike="noStrike" cap="none" normalizeH="0" baseline="0" dirty="0" smtClean="0">
              <a:ln>
                <a:noFill/>
              </a:ln>
              <a:solidFill>
                <a:srgbClr val="000000"/>
              </a:solidFill>
              <a:effectLst/>
              <a:latin typeface="+mn-lt"/>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800" b="0" i="0" u="none" strike="noStrike" cap="none" normalizeH="0" baseline="0" dirty="0" smtClean="0">
                <a:ln>
                  <a:noFill/>
                </a:ln>
                <a:solidFill>
                  <a:srgbClr val="000000"/>
                </a:solidFill>
                <a:effectLst/>
                <a:latin typeface="+mn-lt"/>
              </a:rPr>
              <a:t>http://cbresources.wikispaces.com</a:t>
            </a:r>
            <a:endParaRPr kumimoji="0" lang="en-US" sz="1800" b="0" i="0" u="none" strike="noStrike" cap="none" normalizeH="0" baseline="0" dirty="0" smtClean="0">
              <a:ln>
                <a:noFill/>
              </a:ln>
              <a:solidFill>
                <a:schemeClr val="tx1"/>
              </a:solidFill>
              <a:effectLst/>
              <a:latin typeface="+mn-lt"/>
            </a:endParaRPr>
          </a:p>
        </p:txBody>
      </p:sp>
      <p:pic>
        <p:nvPicPr>
          <p:cNvPr id="4106" name="Picture 10"/>
          <p:cNvPicPr>
            <a:picLocks noChangeAspect="1" noChangeArrowheads="1"/>
          </p:cNvPicPr>
          <p:nvPr/>
        </p:nvPicPr>
        <p:blipFill>
          <a:blip r:embed="rId3"/>
          <a:srcRect/>
          <a:stretch>
            <a:fillRect/>
          </a:stretch>
        </p:blipFill>
        <p:spPr bwMode="auto">
          <a:xfrm>
            <a:off x="3200400" y="3124200"/>
            <a:ext cx="3124200" cy="22066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Context for the Discussion</a:t>
            </a:r>
          </a:p>
        </p:txBody>
      </p:sp>
      <p:sp>
        <p:nvSpPr>
          <p:cNvPr id="3" name="Content Placeholder 2"/>
          <p:cNvSpPr>
            <a:spLocks noGrp="1"/>
          </p:cNvSpPr>
          <p:nvPr>
            <p:ph idx="1"/>
          </p:nvPr>
        </p:nvSpPr>
        <p:spPr>
          <a:xfrm>
            <a:off x="838200" y="1752600"/>
            <a:ext cx="7772400" cy="3581400"/>
          </a:xfrm>
        </p:spPr>
        <p:txBody>
          <a:bodyPr/>
          <a:lstStyle/>
          <a:p>
            <a:pPr marL="228600" indent="-228600"/>
            <a:r>
              <a:rPr lang="en-US" sz="2400" dirty="0" smtClean="0">
                <a:solidFill>
                  <a:schemeClr val="tx1">
                    <a:lumMod val="75000"/>
                  </a:schemeClr>
                </a:solidFill>
                <a:latin typeface="Arial" pitchFamily="34" charset="0"/>
                <a:cs typeface="Arial" pitchFamily="34" charset="0"/>
              </a:rPr>
              <a:t>The 21</a:t>
            </a:r>
            <a:r>
              <a:rPr lang="en-US" sz="2400" baseline="30000" dirty="0" smtClean="0">
                <a:solidFill>
                  <a:schemeClr val="tx1">
                    <a:lumMod val="75000"/>
                  </a:schemeClr>
                </a:solidFill>
                <a:latin typeface="Arial" pitchFamily="34" charset="0"/>
                <a:cs typeface="Arial" pitchFamily="34" charset="0"/>
              </a:rPr>
              <a:t>st</a:t>
            </a:r>
            <a:r>
              <a:rPr lang="en-US" sz="2400" dirty="0" smtClean="0">
                <a:solidFill>
                  <a:schemeClr val="tx1">
                    <a:lumMod val="75000"/>
                  </a:schemeClr>
                </a:solidFill>
                <a:latin typeface="Arial" pitchFamily="34" charset="0"/>
                <a:cs typeface="Arial" pitchFamily="34" charset="0"/>
              </a:rPr>
              <a:t> Century demands a highly skilled, educated workforce. </a:t>
            </a:r>
          </a:p>
          <a:p>
            <a:pPr marL="228600" indent="-228600"/>
            <a:r>
              <a:rPr lang="en-US" sz="2400" dirty="0" smtClean="0">
                <a:solidFill>
                  <a:schemeClr val="tx1">
                    <a:lumMod val="75000"/>
                  </a:schemeClr>
                </a:solidFill>
                <a:latin typeface="Arial" pitchFamily="34" charset="0"/>
                <a:cs typeface="Arial" pitchFamily="34" charset="0"/>
              </a:rPr>
              <a:t>Core subjects are as important as ever, yet insufficient for lifelong success.</a:t>
            </a:r>
          </a:p>
          <a:p>
            <a:pPr marL="228600" indent="-228600"/>
            <a:r>
              <a:rPr lang="en-US" sz="2400" dirty="0" smtClean="0">
                <a:solidFill>
                  <a:schemeClr val="tx1">
                    <a:lumMod val="75000"/>
                  </a:schemeClr>
                </a:solidFill>
                <a:latin typeface="Arial" pitchFamily="34" charset="0"/>
                <a:cs typeface="Arial" pitchFamily="34" charset="0"/>
              </a:rPr>
              <a:t>The Whole Child Initiative proposes a definition of achievement and accountability that promotes and recognizes that each child deserves to be </a:t>
            </a:r>
            <a:r>
              <a:rPr lang="en-US" sz="2400" b="1" dirty="0" smtClean="0">
                <a:solidFill>
                  <a:schemeClr val="tx1">
                    <a:lumMod val="75000"/>
                  </a:schemeClr>
                </a:solidFill>
                <a:latin typeface="Arial" pitchFamily="34" charset="0"/>
                <a:cs typeface="Arial" pitchFamily="34" charset="0"/>
              </a:rPr>
              <a:t>healthy</a:t>
            </a:r>
            <a:r>
              <a:rPr lang="en-US" sz="2400" dirty="0" smtClean="0">
                <a:solidFill>
                  <a:schemeClr val="tx1">
                    <a:lumMod val="75000"/>
                  </a:schemeClr>
                </a:solidFill>
                <a:latin typeface="Arial" pitchFamily="34" charset="0"/>
                <a:cs typeface="Arial" pitchFamily="34" charset="0"/>
              </a:rPr>
              <a:t>, </a:t>
            </a:r>
            <a:r>
              <a:rPr lang="en-US" sz="2400" b="1" dirty="0" smtClean="0">
                <a:solidFill>
                  <a:schemeClr val="tx1">
                    <a:lumMod val="75000"/>
                  </a:schemeClr>
                </a:solidFill>
                <a:latin typeface="Arial" pitchFamily="34" charset="0"/>
                <a:cs typeface="Arial" pitchFamily="34" charset="0"/>
              </a:rPr>
              <a:t>safe</a:t>
            </a:r>
            <a:r>
              <a:rPr lang="en-US" sz="2400" dirty="0" smtClean="0">
                <a:solidFill>
                  <a:schemeClr val="tx1">
                    <a:lumMod val="75000"/>
                  </a:schemeClr>
                </a:solidFill>
                <a:latin typeface="Arial" pitchFamily="34" charset="0"/>
                <a:cs typeface="Arial" pitchFamily="34" charset="0"/>
              </a:rPr>
              <a:t>, </a:t>
            </a:r>
            <a:r>
              <a:rPr lang="en-US" sz="2400" b="1" dirty="0" smtClean="0">
                <a:solidFill>
                  <a:schemeClr val="tx1">
                    <a:lumMod val="75000"/>
                  </a:schemeClr>
                </a:solidFill>
                <a:latin typeface="Arial" pitchFamily="34" charset="0"/>
                <a:cs typeface="Arial" pitchFamily="34" charset="0"/>
              </a:rPr>
              <a:t>engaged</a:t>
            </a:r>
            <a:r>
              <a:rPr lang="en-US" sz="2400" dirty="0" smtClean="0">
                <a:solidFill>
                  <a:schemeClr val="tx1">
                    <a:lumMod val="75000"/>
                  </a:schemeClr>
                </a:solidFill>
                <a:latin typeface="Arial" pitchFamily="34" charset="0"/>
                <a:cs typeface="Arial" pitchFamily="34" charset="0"/>
              </a:rPr>
              <a:t>, </a:t>
            </a:r>
            <a:r>
              <a:rPr lang="en-US" sz="2400" b="1" dirty="0" smtClean="0">
                <a:solidFill>
                  <a:schemeClr val="tx1">
                    <a:lumMod val="75000"/>
                  </a:schemeClr>
                </a:solidFill>
                <a:latin typeface="Arial" pitchFamily="34" charset="0"/>
                <a:cs typeface="Arial" pitchFamily="34" charset="0"/>
              </a:rPr>
              <a:t>supported</a:t>
            </a:r>
            <a:r>
              <a:rPr lang="en-US" sz="2400" dirty="0" smtClean="0">
                <a:solidFill>
                  <a:schemeClr val="tx1">
                    <a:lumMod val="75000"/>
                  </a:schemeClr>
                </a:solidFill>
                <a:latin typeface="Arial" pitchFamily="34" charset="0"/>
                <a:cs typeface="Arial" pitchFamily="34" charset="0"/>
              </a:rPr>
              <a:t>, and </a:t>
            </a:r>
            <a:r>
              <a:rPr lang="en-US" sz="2400" b="1" dirty="0" smtClean="0">
                <a:solidFill>
                  <a:schemeClr val="tx1">
                    <a:lumMod val="75000"/>
                  </a:schemeClr>
                </a:solidFill>
                <a:latin typeface="Arial" pitchFamily="34" charset="0"/>
                <a:cs typeface="Arial" pitchFamily="34" charset="0"/>
              </a:rPr>
              <a:t>challenged</a:t>
            </a:r>
            <a:r>
              <a:rPr lang="en-US" sz="2400" dirty="0" smtClean="0">
                <a:solidFill>
                  <a:schemeClr val="tx1">
                    <a:lumMod val="75000"/>
                  </a:schemeClr>
                </a:solidFill>
                <a:latin typeface="Arial" pitchFamily="34" charset="0"/>
                <a:cs typeface="Arial" pitchFamily="34" charset="0"/>
              </a:rPr>
              <a:t>. </a:t>
            </a:r>
          </a:p>
          <a:p>
            <a:pPr marL="0" indent="0">
              <a:buNone/>
            </a:pPr>
            <a:endParaRPr lang="en-US" sz="2800" dirty="0" smtClean="0">
              <a:solidFill>
                <a:schemeClr val="tx1">
                  <a:lumMod val="75000"/>
                </a:schemeClr>
              </a:solidFill>
              <a:latin typeface="Arial" pitchFamily="34" charset="0"/>
              <a:cs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26</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30050" name="Picture 2"/>
          <p:cNvPicPr>
            <a:picLocks noChangeAspect="1" noChangeArrowheads="1"/>
          </p:cNvPicPr>
          <p:nvPr/>
        </p:nvPicPr>
        <p:blipFill>
          <a:blip r:embed="rId2"/>
          <a:srcRect/>
          <a:stretch>
            <a:fillRect/>
          </a:stretch>
        </p:blipFill>
        <p:spPr bwMode="auto">
          <a:xfrm>
            <a:off x="2133600" y="5410200"/>
            <a:ext cx="4191000" cy="762000"/>
          </a:xfrm>
          <a:prstGeom prst="rect">
            <a:avLst/>
          </a:prstGeom>
          <a:noFill/>
          <a:ln w="9525">
            <a:noFill/>
            <a:miter lim="800000"/>
            <a:headEnd/>
            <a:tailEnd/>
          </a:ln>
        </p:spPr>
      </p:pic>
      <p:sp>
        <p:nvSpPr>
          <p:cNvPr id="11" name="TextBox 10"/>
          <p:cNvSpPr txBox="1"/>
          <p:nvPr/>
        </p:nvSpPr>
        <p:spPr>
          <a:xfrm>
            <a:off x="1555099" y="6248400"/>
            <a:ext cx="5379101" cy="276999"/>
          </a:xfrm>
          <a:prstGeom prst="rect">
            <a:avLst/>
          </a:prstGeom>
          <a:noFill/>
        </p:spPr>
        <p:txBody>
          <a:bodyPr wrap="none" rtlCol="0">
            <a:spAutoFit/>
          </a:bodyPr>
          <a:lstStyle/>
          <a:p>
            <a:r>
              <a:rPr lang="en-US" sz="1200" dirty="0" smtClean="0">
                <a:latin typeface="Arial" pitchFamily="34" charset="0"/>
                <a:cs typeface="Arial" pitchFamily="34" charset="0"/>
                <a:hlinkClick r:id="rId3"/>
              </a:rPr>
              <a:t>The Whole Child, an initiative of ASCD - http://www.wholechildeducation.org/</a:t>
            </a:r>
            <a:endParaRPr lang="en-U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Survey Question 1</a:t>
            </a:r>
            <a:endParaRPr lang="en-US" dirty="0">
              <a:solidFill>
                <a:schemeClr val="tx1">
                  <a:lumMod val="75000"/>
                </a:schemeClr>
              </a:solidFill>
              <a:latin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3</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31074" name="Picture 2"/>
          <p:cNvPicPr>
            <a:picLocks noChangeAspect="1" noChangeArrowheads="1"/>
          </p:cNvPicPr>
          <p:nvPr/>
        </p:nvPicPr>
        <p:blipFill>
          <a:blip r:embed="rId2"/>
          <a:srcRect/>
          <a:stretch>
            <a:fillRect/>
          </a:stretch>
        </p:blipFill>
        <p:spPr bwMode="auto">
          <a:xfrm>
            <a:off x="0" y="1981200"/>
            <a:ext cx="9010842" cy="3505200"/>
          </a:xfrm>
          <a:prstGeom prst="rect">
            <a:avLst/>
          </a:prstGeom>
          <a:noFill/>
          <a:ln w="9525">
            <a:noFill/>
            <a:miter lim="800000"/>
            <a:headEnd/>
            <a:tailEnd/>
          </a:ln>
        </p:spPr>
      </p:pic>
      <p:pic>
        <p:nvPicPr>
          <p:cNvPr id="131075" name="Picture 3">
            <a:hlinkClick r:id="rId3"/>
          </p:cNvPr>
          <p:cNvPicPr>
            <a:picLocks noChangeAspect="1" noChangeArrowheads="1"/>
          </p:cNvPicPr>
          <p:nvPr/>
        </p:nvPicPr>
        <p:blipFill>
          <a:blip r:embed="rId4"/>
          <a:srcRect/>
          <a:stretch>
            <a:fillRect/>
          </a:stretch>
        </p:blipFill>
        <p:spPr bwMode="auto">
          <a:xfrm>
            <a:off x="762000" y="6307220"/>
            <a:ext cx="1981200" cy="305869"/>
          </a:xfrm>
          <a:prstGeom prst="rect">
            <a:avLst/>
          </a:prstGeom>
          <a:noFill/>
          <a:ln w="9525">
            <a:noFill/>
            <a:miter lim="800000"/>
            <a:headEnd/>
            <a:tailEnd/>
          </a:ln>
        </p:spPr>
      </p:pic>
      <p:sp>
        <p:nvSpPr>
          <p:cNvPr id="12" name="TextBox 11"/>
          <p:cNvSpPr txBox="1"/>
          <p:nvPr/>
        </p:nvSpPr>
        <p:spPr>
          <a:xfrm>
            <a:off x="2743200" y="6352401"/>
            <a:ext cx="3733800" cy="276999"/>
          </a:xfrm>
          <a:prstGeom prst="rect">
            <a:avLst/>
          </a:prstGeom>
          <a:noFill/>
        </p:spPr>
        <p:txBody>
          <a:bodyPr wrap="square" rtlCol="0">
            <a:spAutoFit/>
          </a:bodyPr>
          <a:lstStyle/>
          <a:p>
            <a:r>
              <a:rPr lang="en-US" sz="1200" dirty="0" smtClean="0">
                <a:latin typeface="Arial" pitchFamily="34" charset="0"/>
                <a:cs typeface="Arial" pitchFamily="34" charset="0"/>
                <a:hlinkClick r:id="rId3"/>
              </a:rPr>
              <a:t>http://www.polleverywhere.com/</a:t>
            </a:r>
            <a:endParaRPr lang="en-US"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Survey Question 2</a:t>
            </a:r>
            <a:endParaRPr lang="en-US" dirty="0">
              <a:solidFill>
                <a:schemeClr val="tx1">
                  <a:lumMod val="75000"/>
                </a:schemeClr>
              </a:solidFill>
              <a:latin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4</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31075" name="Picture 3">
            <a:hlinkClick r:id="rId2"/>
          </p:cNvPr>
          <p:cNvPicPr>
            <a:picLocks noChangeAspect="1" noChangeArrowheads="1"/>
          </p:cNvPicPr>
          <p:nvPr/>
        </p:nvPicPr>
        <p:blipFill>
          <a:blip r:embed="rId3"/>
          <a:srcRect/>
          <a:stretch>
            <a:fillRect/>
          </a:stretch>
        </p:blipFill>
        <p:spPr bwMode="auto">
          <a:xfrm>
            <a:off x="762000" y="6307220"/>
            <a:ext cx="1981200" cy="305869"/>
          </a:xfrm>
          <a:prstGeom prst="rect">
            <a:avLst/>
          </a:prstGeom>
          <a:noFill/>
          <a:ln w="9525">
            <a:noFill/>
            <a:miter lim="800000"/>
            <a:headEnd/>
            <a:tailEnd/>
          </a:ln>
        </p:spPr>
      </p:pic>
      <p:sp>
        <p:nvSpPr>
          <p:cNvPr id="12" name="TextBox 11"/>
          <p:cNvSpPr txBox="1"/>
          <p:nvPr/>
        </p:nvSpPr>
        <p:spPr>
          <a:xfrm>
            <a:off x="2743200" y="6352401"/>
            <a:ext cx="3733800" cy="276999"/>
          </a:xfrm>
          <a:prstGeom prst="rect">
            <a:avLst/>
          </a:prstGeom>
          <a:noFill/>
        </p:spPr>
        <p:txBody>
          <a:bodyPr wrap="square" rtlCol="0">
            <a:spAutoFit/>
          </a:bodyPr>
          <a:lstStyle/>
          <a:p>
            <a:r>
              <a:rPr lang="en-US" sz="1200" dirty="0" smtClean="0">
                <a:latin typeface="Arial" pitchFamily="34" charset="0"/>
                <a:cs typeface="Arial" pitchFamily="34" charset="0"/>
                <a:hlinkClick r:id="rId2"/>
              </a:rPr>
              <a:t>http://www.polleverywhere.com/</a:t>
            </a:r>
            <a:endParaRPr lang="en-US" sz="1200" dirty="0">
              <a:latin typeface="Arial" pitchFamily="34" charset="0"/>
              <a:cs typeface="Arial" pitchFamily="34" charset="0"/>
            </a:endParaRPr>
          </a:p>
        </p:txBody>
      </p:sp>
      <p:pic>
        <p:nvPicPr>
          <p:cNvPr id="132099" name="Picture 3"/>
          <p:cNvPicPr>
            <a:picLocks noChangeAspect="1" noChangeArrowheads="1"/>
          </p:cNvPicPr>
          <p:nvPr/>
        </p:nvPicPr>
        <p:blipFill>
          <a:blip r:embed="rId4"/>
          <a:srcRect/>
          <a:stretch>
            <a:fillRect/>
          </a:stretch>
        </p:blipFill>
        <p:spPr bwMode="auto">
          <a:xfrm>
            <a:off x="1" y="2024159"/>
            <a:ext cx="8686799" cy="36146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4DE5666-B451-49EC-9A41-425D7AA58D94}" type="slidenum">
              <a:rPr lang="en-US"/>
              <a:pPr/>
              <a:t>5</a:t>
            </a:fld>
            <a:endParaRPr lang="en-US"/>
          </a:p>
        </p:txBody>
      </p:sp>
      <p:sp>
        <p:nvSpPr>
          <p:cNvPr id="69636" name="Rectangle 2"/>
          <p:cNvSpPr>
            <a:spLocks noGrp="1" noChangeArrowheads="1"/>
          </p:cNvSpPr>
          <p:nvPr>
            <p:ph type="title"/>
          </p:nvPr>
        </p:nvSpPr>
        <p:spPr>
          <a:xfrm>
            <a:off x="533400" y="228600"/>
            <a:ext cx="7924800" cy="1066800"/>
          </a:xfrm>
        </p:spPr>
        <p:txBody>
          <a:bodyPr/>
          <a:lstStyle/>
          <a:p>
            <a:pPr eaLnBrk="1" hangingPunct="1"/>
            <a:r>
              <a:rPr lang="en-US" dirty="0" smtClean="0">
                <a:latin typeface="+mn-lt"/>
              </a:rPr>
              <a:t>What does the research tell us?</a:t>
            </a:r>
            <a:br>
              <a:rPr lang="en-US" dirty="0" smtClean="0">
                <a:latin typeface="+mn-lt"/>
              </a:rPr>
            </a:br>
            <a:r>
              <a:rPr lang="en-US" sz="2400" dirty="0" smtClean="0">
                <a:latin typeface="+mn-lt"/>
              </a:rPr>
              <a:t>Sources and Methodology</a:t>
            </a:r>
          </a:p>
        </p:txBody>
      </p:sp>
      <p:sp>
        <p:nvSpPr>
          <p:cNvPr id="69637" name="Rectangle 3"/>
          <p:cNvSpPr>
            <a:spLocks noGrp="1" noChangeArrowheads="1"/>
          </p:cNvSpPr>
          <p:nvPr>
            <p:ph type="body" idx="1"/>
          </p:nvPr>
        </p:nvSpPr>
        <p:spPr>
          <a:xfrm>
            <a:off x="762000" y="1676400"/>
            <a:ext cx="8001000" cy="4572000"/>
          </a:xfrm>
        </p:spPr>
        <p:txBody>
          <a:bodyPr/>
          <a:lstStyle/>
          <a:p>
            <a:pPr eaLnBrk="1" hangingPunct="1">
              <a:lnSpc>
                <a:spcPct val="90000"/>
              </a:lnSpc>
            </a:pPr>
            <a:r>
              <a:rPr lang="en-US" sz="2200" dirty="0" smtClean="0">
                <a:latin typeface="Arial" pitchFamily="34" charset="0"/>
                <a:cs typeface="Arial" pitchFamily="34" charset="0"/>
              </a:rPr>
              <a:t>Pew Internet and American Life Project: Interviewed 800 parent-child pairs in Sept 2009, 700 parent-child pairs in November 2007 and 935 parent – child pairs in Oct-Nov 2006 </a:t>
            </a:r>
          </a:p>
          <a:p>
            <a:pPr eaLnBrk="1" hangingPunct="1">
              <a:lnSpc>
                <a:spcPct val="90000"/>
              </a:lnSpc>
            </a:pPr>
            <a:r>
              <a:rPr lang="en-US" sz="2200" dirty="0" smtClean="0">
                <a:latin typeface="Arial" pitchFamily="34" charset="0"/>
                <a:cs typeface="Arial" pitchFamily="34" charset="0"/>
              </a:rPr>
              <a:t>Teens ages 12-17</a:t>
            </a:r>
          </a:p>
          <a:p>
            <a:pPr eaLnBrk="1" hangingPunct="1">
              <a:lnSpc>
                <a:spcPct val="90000"/>
              </a:lnSpc>
            </a:pPr>
            <a:r>
              <a:rPr lang="en-US" sz="2200" dirty="0" smtClean="0">
                <a:latin typeface="Arial" pitchFamily="34" charset="0"/>
                <a:cs typeface="Arial" pitchFamily="34" charset="0"/>
              </a:rPr>
              <a:t>Nationally representative sample</a:t>
            </a:r>
          </a:p>
          <a:p>
            <a:pPr eaLnBrk="1" hangingPunct="1">
              <a:lnSpc>
                <a:spcPct val="90000"/>
              </a:lnSpc>
              <a:buFontTx/>
              <a:buNone/>
            </a:pPr>
            <a:r>
              <a:rPr lang="en-US" sz="2200" dirty="0" smtClean="0">
                <a:latin typeface="Arial" pitchFamily="34" charset="0"/>
                <a:cs typeface="Arial" pitchFamily="34" charset="0"/>
              </a:rPr>
              <a:t>-------------</a:t>
            </a:r>
          </a:p>
          <a:p>
            <a:pPr eaLnBrk="1" hangingPunct="1">
              <a:lnSpc>
                <a:spcPct val="90000"/>
              </a:lnSpc>
            </a:pPr>
            <a:r>
              <a:rPr lang="en-US" sz="2200" dirty="0" smtClean="0">
                <a:latin typeface="Arial" pitchFamily="34" charset="0"/>
                <a:cs typeface="Arial" pitchFamily="34" charset="0"/>
              </a:rPr>
              <a:t>Journal of Adolescent Health Special Issue (2007)</a:t>
            </a:r>
          </a:p>
          <a:p>
            <a:pPr eaLnBrk="1" hangingPunct="1">
              <a:lnSpc>
                <a:spcPct val="90000"/>
              </a:lnSpc>
            </a:pPr>
            <a:r>
              <a:rPr lang="en-US" sz="2200" dirty="0" smtClean="0">
                <a:latin typeface="Arial" pitchFamily="34" charset="0"/>
                <a:cs typeface="Arial" pitchFamily="34" charset="0"/>
              </a:rPr>
              <a:t>UNH Crimes Against Children Research Center data (YISS-1 &amp; YISS-2) (</a:t>
            </a:r>
            <a:r>
              <a:rPr lang="en-US" sz="2200" dirty="0" err="1" smtClean="0">
                <a:latin typeface="Arial" pitchFamily="34" charset="0"/>
                <a:cs typeface="Arial" pitchFamily="34" charset="0"/>
              </a:rPr>
              <a:t>Wolak</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Finkelhor</a:t>
            </a:r>
            <a:r>
              <a:rPr lang="en-US" sz="2200" dirty="0" smtClean="0">
                <a:latin typeface="Arial" pitchFamily="34" charset="0"/>
                <a:cs typeface="Arial" pitchFamily="34" charset="0"/>
              </a:rPr>
              <a:t> et al)</a:t>
            </a:r>
          </a:p>
          <a:p>
            <a:pPr eaLnBrk="1" hangingPunct="1">
              <a:lnSpc>
                <a:spcPct val="90000"/>
              </a:lnSpc>
            </a:pPr>
            <a:r>
              <a:rPr lang="en-US" sz="2200" dirty="0" smtClean="0">
                <a:latin typeface="Arial" pitchFamily="34" charset="0"/>
                <a:cs typeface="Arial" pitchFamily="34" charset="0"/>
              </a:rPr>
              <a:t>Internet Solutions for Kids (Growing up with Media)(Ybarra et al)</a:t>
            </a:r>
          </a:p>
          <a:p>
            <a:pPr eaLnBrk="1" hangingPunct="1">
              <a:lnSpc>
                <a:spcPct val="90000"/>
              </a:lnSpc>
            </a:pPr>
            <a:r>
              <a:rPr lang="en-US" sz="2200" dirty="0" err="1" smtClean="0">
                <a:latin typeface="Arial" pitchFamily="34" charset="0"/>
                <a:cs typeface="Arial" pitchFamily="34" charset="0"/>
              </a:rPr>
              <a:t>Hinduja</a:t>
            </a:r>
            <a:r>
              <a:rPr lang="en-US" sz="2200" dirty="0" smtClean="0">
                <a:latin typeface="Arial" pitchFamily="34" charset="0"/>
                <a:cs typeface="Arial" pitchFamily="34" charset="0"/>
              </a:rPr>
              <a:t> &amp; </a:t>
            </a:r>
            <a:r>
              <a:rPr lang="en-US" sz="2200" dirty="0" err="1" smtClean="0">
                <a:latin typeface="Arial" pitchFamily="34" charset="0"/>
                <a:cs typeface="Arial" pitchFamily="34" charset="0"/>
              </a:rPr>
              <a:t>Patchin</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Cyberbullying</a:t>
            </a:r>
            <a:r>
              <a:rPr lang="en-US" sz="2200" dirty="0" smtClean="0">
                <a:latin typeface="Arial" pitchFamily="34" charset="0"/>
                <a:cs typeface="Arial" pitchFamily="34" charset="0"/>
              </a:rPr>
              <a:t> Research Center</a:t>
            </a:r>
          </a:p>
          <a:p>
            <a:pPr eaLnBrk="1" hangingPunct="1">
              <a:lnSpc>
                <a:spcPct val="90000"/>
              </a:lnSpc>
            </a:pPr>
            <a:endParaRPr lang="en-US" sz="2400" dirty="0" smtClean="0"/>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2860C99-E39B-412C-B440-7FE88AB2DFD1}" type="slidenum">
              <a:rPr lang="en-US"/>
              <a:pPr/>
              <a:t>6</a:t>
            </a:fld>
            <a:endParaRPr lang="en-US"/>
          </a:p>
        </p:txBody>
      </p:sp>
      <p:sp>
        <p:nvSpPr>
          <p:cNvPr id="71684" name="Rectangle 2"/>
          <p:cNvSpPr>
            <a:spLocks noGrp="1" noChangeArrowheads="1"/>
          </p:cNvSpPr>
          <p:nvPr>
            <p:ph type="title"/>
          </p:nvPr>
        </p:nvSpPr>
        <p:spPr>
          <a:xfrm>
            <a:off x="685800" y="304800"/>
            <a:ext cx="7162800" cy="1143000"/>
          </a:xfrm>
        </p:spPr>
        <p:txBody>
          <a:bodyPr/>
          <a:lstStyle/>
          <a:p>
            <a:r>
              <a:rPr lang="en-US" dirty="0" smtClean="0">
                <a:solidFill>
                  <a:schemeClr val="tx1">
                    <a:lumMod val="75000"/>
                  </a:schemeClr>
                </a:solidFill>
                <a:latin typeface="Arial" pitchFamily="34" charset="0"/>
                <a:cs typeface="Arial" pitchFamily="34" charset="0"/>
              </a:rPr>
              <a:t>How do teens use the Internet?</a:t>
            </a:r>
          </a:p>
        </p:txBody>
      </p:sp>
      <p:sp>
        <p:nvSpPr>
          <p:cNvPr id="71685" name="Rectangle 3"/>
          <p:cNvSpPr>
            <a:spLocks noGrp="1" noChangeArrowheads="1"/>
          </p:cNvSpPr>
          <p:nvPr>
            <p:ph type="body" idx="1"/>
          </p:nvPr>
        </p:nvSpPr>
        <p:spPr>
          <a:xfrm>
            <a:off x="685800" y="1752600"/>
            <a:ext cx="7848600" cy="4572000"/>
          </a:xfrm>
        </p:spPr>
        <p:txBody>
          <a:bodyPr/>
          <a:lstStyle/>
          <a:p>
            <a:pPr eaLnBrk="1" hangingPunct="1"/>
            <a:r>
              <a:rPr lang="en-US" sz="2400" dirty="0" smtClean="0">
                <a:latin typeface="Arial" pitchFamily="34" charset="0"/>
                <a:cs typeface="Arial" pitchFamily="34" charset="0"/>
              </a:rPr>
              <a:t>93% of teens 12-17 go online</a:t>
            </a:r>
          </a:p>
          <a:p>
            <a:pPr eaLnBrk="1" hangingPunct="1"/>
            <a:r>
              <a:rPr lang="en-US" sz="2400" dirty="0" smtClean="0">
                <a:latin typeface="Arial" pitchFamily="34" charset="0"/>
                <a:cs typeface="Arial" pitchFamily="34" charset="0"/>
              </a:rPr>
              <a:t>63% of online teens go online daily</a:t>
            </a:r>
          </a:p>
          <a:p>
            <a:pPr eaLnBrk="1" hangingPunct="1"/>
            <a:r>
              <a:rPr lang="en-US" sz="2400" dirty="0" smtClean="0">
                <a:latin typeface="Arial" pitchFamily="34" charset="0"/>
                <a:cs typeface="Arial" pitchFamily="34" charset="0"/>
              </a:rPr>
              <a:t>89% of online teens go online from home, and most of them go online from home most often</a:t>
            </a:r>
          </a:p>
          <a:p>
            <a:pPr eaLnBrk="1" hangingPunct="1"/>
            <a:r>
              <a:rPr lang="en-US" sz="2400" dirty="0" smtClean="0">
                <a:latin typeface="Arial" pitchFamily="34" charset="0"/>
                <a:cs typeface="Arial" pitchFamily="34" charset="0"/>
              </a:rPr>
              <a:t>77% of teens go online at school</a:t>
            </a:r>
          </a:p>
          <a:p>
            <a:pPr eaLnBrk="1" hangingPunct="1"/>
            <a:r>
              <a:rPr lang="en-US" sz="2400" dirty="0" smtClean="0">
                <a:latin typeface="Arial" pitchFamily="34" charset="0"/>
                <a:cs typeface="Arial" pitchFamily="34" charset="0"/>
              </a:rPr>
              <a:t>71% go online from friends or relatives house</a:t>
            </a:r>
          </a:p>
          <a:p>
            <a:pPr eaLnBrk="1" hangingPunct="1"/>
            <a:r>
              <a:rPr lang="en-US" sz="2400" dirty="0" smtClean="0">
                <a:latin typeface="Arial" pitchFamily="34" charset="0"/>
                <a:cs typeface="Arial" pitchFamily="34" charset="0"/>
              </a:rPr>
              <a:t>60% go online from a library</a:t>
            </a:r>
          </a:p>
          <a:p>
            <a:pPr eaLnBrk="1" hangingPunct="1"/>
            <a:r>
              <a:rPr lang="en-US" sz="2400" dirty="0" smtClean="0">
                <a:latin typeface="Arial" pitchFamily="34" charset="0"/>
                <a:cs typeface="Arial" pitchFamily="34" charset="0"/>
              </a:rPr>
              <a:t>27% go online on their mobile phone</a:t>
            </a:r>
          </a:p>
          <a:p>
            <a:pPr eaLnBrk="1" hangingPunct="1"/>
            <a:r>
              <a:rPr lang="en-US" sz="2400" dirty="0" smtClean="0">
                <a:latin typeface="Arial" pitchFamily="34" charset="0"/>
                <a:cs typeface="Arial" pitchFamily="34" charset="0"/>
              </a:rPr>
              <a:t>76% of households with teens go online via broadband, 10% via dial up, and 12% do not have access at home.</a:t>
            </a:r>
          </a:p>
          <a:p>
            <a:pPr eaLnBrk="1" hangingPunct="1"/>
            <a:endParaRPr lang="en-US" sz="2400" dirty="0" smtClean="0"/>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32" name="Rectangle 2"/>
          <p:cNvSpPr>
            <a:spLocks noGrp="1" noChangeArrowheads="1"/>
          </p:cNvSpPr>
          <p:nvPr>
            <p:ph type="title"/>
          </p:nvPr>
        </p:nvSpPr>
        <p:spPr>
          <a:xfrm>
            <a:off x="762000" y="228600"/>
            <a:ext cx="7162800" cy="1143000"/>
          </a:xfrm>
        </p:spPr>
        <p:txBody>
          <a:bodyPr/>
          <a:lstStyle/>
          <a:p>
            <a:r>
              <a:rPr lang="en-US" dirty="0" smtClean="0">
                <a:solidFill>
                  <a:schemeClr val="tx1">
                    <a:lumMod val="75000"/>
                  </a:schemeClr>
                </a:solidFill>
                <a:latin typeface="Arial" pitchFamily="34" charset="0"/>
                <a:cs typeface="Arial" pitchFamily="34" charset="0"/>
              </a:rPr>
              <a:t>What are teens doing online?</a:t>
            </a:r>
          </a:p>
        </p:txBody>
      </p:sp>
      <p:sp>
        <p:nvSpPr>
          <p:cNvPr id="73733" name="Rectangle 3"/>
          <p:cNvSpPr>
            <a:spLocks noGrp="1" noChangeArrowheads="1"/>
          </p:cNvSpPr>
          <p:nvPr>
            <p:ph idx="1"/>
          </p:nvPr>
        </p:nvSpPr>
        <p:spPr>
          <a:xfrm>
            <a:off x="609600" y="1524000"/>
            <a:ext cx="8382000" cy="4724400"/>
          </a:xfrm>
        </p:spPr>
        <p:txBody>
          <a:bodyPr/>
          <a:lstStyle/>
          <a:p>
            <a:pPr eaLnBrk="1" hangingPunct="1">
              <a:lnSpc>
                <a:spcPct val="90000"/>
              </a:lnSpc>
            </a:pPr>
            <a:r>
              <a:rPr lang="en-US" sz="2200" dirty="0" smtClean="0">
                <a:latin typeface="Arial" pitchFamily="34" charset="0"/>
                <a:cs typeface="Arial" pitchFamily="34" charset="0"/>
              </a:rPr>
              <a:t>94% go online to do research for school assignments; 48% do so on a typical day.</a:t>
            </a:r>
          </a:p>
          <a:p>
            <a:pPr eaLnBrk="1" hangingPunct="1">
              <a:lnSpc>
                <a:spcPct val="90000"/>
              </a:lnSpc>
            </a:pPr>
            <a:r>
              <a:rPr lang="en-US" sz="2200" dirty="0" smtClean="0">
                <a:latin typeface="Arial" pitchFamily="34" charset="0"/>
                <a:cs typeface="Arial" pitchFamily="34" charset="0"/>
              </a:rPr>
              <a:t>81% go to websites about movies, TV shows, music groups, or sports stars</a:t>
            </a:r>
          </a:p>
          <a:p>
            <a:pPr eaLnBrk="1" hangingPunct="1">
              <a:lnSpc>
                <a:spcPct val="90000"/>
              </a:lnSpc>
            </a:pPr>
            <a:r>
              <a:rPr lang="en-US" sz="2200" dirty="0" smtClean="0">
                <a:latin typeface="Arial" pitchFamily="34" charset="0"/>
                <a:cs typeface="Arial" pitchFamily="34" charset="0"/>
              </a:rPr>
              <a:t>64% of online teens have created some kind of content online</a:t>
            </a:r>
          </a:p>
          <a:p>
            <a:pPr eaLnBrk="1" hangingPunct="1">
              <a:lnSpc>
                <a:spcPct val="90000"/>
              </a:lnSpc>
            </a:pPr>
            <a:r>
              <a:rPr lang="en-US" sz="2200" dirty="0" smtClean="0">
                <a:latin typeface="Arial" pitchFamily="34" charset="0"/>
                <a:cs typeface="Arial" pitchFamily="34" charset="0"/>
              </a:rPr>
              <a:t>62% go online to get news</a:t>
            </a:r>
          </a:p>
          <a:p>
            <a:pPr eaLnBrk="1" hangingPunct="1">
              <a:lnSpc>
                <a:spcPct val="90000"/>
              </a:lnSpc>
            </a:pPr>
            <a:r>
              <a:rPr lang="en-US" sz="2200" dirty="0" smtClean="0">
                <a:latin typeface="Arial" pitchFamily="34" charset="0"/>
                <a:cs typeface="Arial" pitchFamily="34" charset="0"/>
              </a:rPr>
              <a:t>57% have watched a video on a site like YouTube</a:t>
            </a:r>
          </a:p>
          <a:p>
            <a:pPr eaLnBrk="1" hangingPunct="1">
              <a:lnSpc>
                <a:spcPct val="90000"/>
              </a:lnSpc>
            </a:pPr>
            <a:r>
              <a:rPr lang="en-US" sz="2200" dirty="0" smtClean="0">
                <a:latin typeface="Arial" pitchFamily="34" charset="0"/>
                <a:cs typeface="Arial" pitchFamily="34" charset="0"/>
              </a:rPr>
              <a:t>55% go online to get information about a college or  university</a:t>
            </a:r>
          </a:p>
          <a:p>
            <a:pPr eaLnBrk="1" hangingPunct="1">
              <a:lnSpc>
                <a:spcPct val="90000"/>
              </a:lnSpc>
            </a:pPr>
            <a:r>
              <a:rPr lang="en-US" sz="2200" dirty="0" smtClean="0">
                <a:latin typeface="Arial" pitchFamily="34" charset="0"/>
                <a:cs typeface="Arial" pitchFamily="34" charset="0"/>
              </a:rPr>
              <a:t>48% have bought something online like books, clothes or music</a:t>
            </a:r>
          </a:p>
          <a:p>
            <a:pPr eaLnBrk="1" hangingPunct="1">
              <a:lnSpc>
                <a:spcPct val="90000"/>
              </a:lnSpc>
            </a:pPr>
            <a:r>
              <a:rPr lang="en-US" sz="2200" dirty="0" smtClean="0">
                <a:latin typeface="Arial" pitchFamily="34" charset="0"/>
                <a:cs typeface="Arial" pitchFamily="34" charset="0"/>
              </a:rPr>
              <a:t>31% have looked online for health, dieting or physical fitness information; 17% have looked online for sensitive health information</a:t>
            </a:r>
          </a:p>
        </p:txBody>
      </p:sp>
      <p:sp>
        <p:nvSpPr>
          <p:cNvPr id="5" name="Slide Number Placeholder 4"/>
          <p:cNvSpPr>
            <a:spLocks noGrp="1"/>
          </p:cNvSpPr>
          <p:nvPr>
            <p:ph type="sldNum" sz="quarter" idx="11"/>
          </p:nvPr>
        </p:nvSpPr>
        <p:spPr/>
        <p:txBody>
          <a:bodyPr/>
          <a:lstStyle/>
          <a:p>
            <a:fld id="{560A88FA-C17D-4FAA-9FD9-8124F75C44BB}" type="slidenum">
              <a:rPr lang="en-US"/>
              <a:pPr/>
              <a:t>7</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80" name="Rectangle 2"/>
          <p:cNvSpPr>
            <a:spLocks noGrp="1" noChangeArrowheads="1"/>
          </p:cNvSpPr>
          <p:nvPr>
            <p:ph type="title"/>
          </p:nvPr>
        </p:nvSpPr>
        <p:spPr>
          <a:xfrm>
            <a:off x="533400" y="228600"/>
            <a:ext cx="7162800" cy="1143000"/>
          </a:xfrm>
        </p:spPr>
        <p:txBody>
          <a:bodyPr/>
          <a:lstStyle/>
          <a:p>
            <a:r>
              <a:rPr lang="en-US" dirty="0" smtClean="0">
                <a:solidFill>
                  <a:schemeClr val="tx1">
                    <a:lumMod val="75000"/>
                  </a:schemeClr>
                </a:solidFill>
                <a:latin typeface="Arial" pitchFamily="34" charset="0"/>
                <a:cs typeface="Arial" pitchFamily="34" charset="0"/>
              </a:rPr>
              <a:t>How else are teens connecting?</a:t>
            </a:r>
          </a:p>
        </p:txBody>
      </p:sp>
      <p:sp>
        <p:nvSpPr>
          <p:cNvPr id="75781" name="Rectangle 3"/>
          <p:cNvSpPr>
            <a:spLocks noGrp="1" noChangeArrowheads="1"/>
          </p:cNvSpPr>
          <p:nvPr>
            <p:ph idx="1"/>
          </p:nvPr>
        </p:nvSpPr>
        <p:spPr>
          <a:xfrm>
            <a:off x="914400" y="1600200"/>
            <a:ext cx="7848600" cy="4343400"/>
          </a:xfrm>
        </p:spPr>
        <p:txBody>
          <a:bodyPr/>
          <a:lstStyle/>
          <a:p>
            <a:pPr eaLnBrk="1" hangingPunct="1"/>
            <a:r>
              <a:rPr lang="en-US" sz="2200" dirty="0" smtClean="0"/>
              <a:t>75% of teens have a cell phone</a:t>
            </a:r>
          </a:p>
          <a:p>
            <a:pPr lvl="1" eaLnBrk="1" hangingPunct="1"/>
            <a:r>
              <a:rPr lang="en-US" sz="2200" dirty="0" smtClean="0"/>
              <a:t>No gender or race/ethnic differences in ownership</a:t>
            </a:r>
          </a:p>
          <a:p>
            <a:pPr lvl="1" eaLnBrk="1" hangingPunct="1"/>
            <a:r>
              <a:rPr lang="en-US" sz="2200" dirty="0" smtClean="0"/>
              <a:t>50% of teens with phones talk to friends daily</a:t>
            </a:r>
          </a:p>
          <a:p>
            <a:pPr lvl="1" eaLnBrk="1" hangingPunct="1"/>
            <a:r>
              <a:rPr lang="en-US" sz="2200" dirty="0" smtClean="0"/>
              <a:t>54% of teens send text messages daily</a:t>
            </a:r>
          </a:p>
          <a:p>
            <a:pPr lvl="1" eaLnBrk="1" hangingPunct="1"/>
            <a:r>
              <a:rPr lang="en-US" sz="2200" dirty="0" smtClean="0"/>
              <a:t>27% use their phone to go online</a:t>
            </a:r>
          </a:p>
          <a:p>
            <a:pPr eaLnBrk="1" hangingPunct="1"/>
            <a:r>
              <a:rPr lang="en-US" sz="2200" dirty="0" smtClean="0"/>
              <a:t>73% of teens use an online social network site</a:t>
            </a:r>
          </a:p>
          <a:p>
            <a:pPr lvl="1" eaLnBrk="1" hangingPunct="1"/>
            <a:r>
              <a:rPr lang="en-US" sz="2200" dirty="0" smtClean="0"/>
              <a:t>37% of SNS users send messages through social networks daily</a:t>
            </a:r>
          </a:p>
          <a:p>
            <a:pPr eaLnBrk="1" hangingPunct="1"/>
            <a:r>
              <a:rPr lang="en-US" sz="2200" dirty="0" smtClean="0"/>
              <a:t>80% of teens have a game console</a:t>
            </a:r>
          </a:p>
          <a:p>
            <a:pPr eaLnBrk="1" hangingPunct="1"/>
            <a:r>
              <a:rPr lang="en-US" sz="2200" dirty="0" smtClean="0"/>
              <a:t>51% of teens have a portable gaming device</a:t>
            </a:r>
          </a:p>
          <a:p>
            <a:pPr lvl="1" eaLnBrk="1" hangingPunct="1"/>
            <a:r>
              <a:rPr lang="en-US" sz="2200" dirty="0" smtClean="0"/>
              <a:t>Teens connect and interact with others online through games</a:t>
            </a:r>
          </a:p>
        </p:txBody>
      </p:sp>
      <p:sp>
        <p:nvSpPr>
          <p:cNvPr id="5" name="Slide Number Placeholder 4"/>
          <p:cNvSpPr>
            <a:spLocks noGrp="1"/>
          </p:cNvSpPr>
          <p:nvPr>
            <p:ph type="sldNum" sz="quarter" idx="11"/>
          </p:nvPr>
        </p:nvSpPr>
        <p:spPr/>
        <p:txBody>
          <a:bodyPr/>
          <a:lstStyle/>
          <a:p>
            <a:fld id="{F96B5948-BEF5-4C92-AB2A-0BA7E5E7DE23}" type="slidenum">
              <a:rPr lang="en-US"/>
              <a:pPr/>
              <a:t>8</a:t>
            </a:fld>
            <a:endParaRPr lang="en-US"/>
          </a:p>
        </p:txBody>
      </p:sp>
      <p:cxnSp>
        <p:nvCxnSpPr>
          <p:cNvPr id="6" name="Straight Connector 5"/>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1143000"/>
          </a:xfrm>
        </p:spPr>
        <p:txBody>
          <a:bodyPr/>
          <a:lstStyle/>
          <a:p>
            <a:r>
              <a:rPr lang="en-US" dirty="0" smtClean="0">
                <a:solidFill>
                  <a:schemeClr val="tx1">
                    <a:lumMod val="75000"/>
                  </a:schemeClr>
                </a:solidFill>
                <a:latin typeface="Arial" pitchFamily="34" charset="0"/>
                <a:cs typeface="Arial" pitchFamily="34" charset="0"/>
              </a:rPr>
              <a:t>What is </a:t>
            </a:r>
            <a:r>
              <a:rPr lang="en-US" dirty="0" err="1" smtClean="0">
                <a:solidFill>
                  <a:schemeClr val="tx1">
                    <a:lumMod val="75000"/>
                  </a:schemeClr>
                </a:solidFill>
                <a:latin typeface="Arial" pitchFamily="34" charset="0"/>
                <a:cs typeface="Arial" pitchFamily="34" charset="0"/>
              </a:rPr>
              <a:t>cyberbullying</a:t>
            </a:r>
            <a:r>
              <a:rPr lang="en-US" dirty="0" smtClean="0">
                <a:solidFill>
                  <a:schemeClr val="tx1">
                    <a:lumMod val="75000"/>
                  </a:schemeClr>
                </a:solidFill>
                <a:latin typeface="Arial" pitchFamily="34" charset="0"/>
                <a:cs typeface="Arial" pitchFamily="34" charset="0"/>
              </a:rPr>
              <a:t>?</a:t>
            </a:r>
            <a:endParaRPr lang="en-US" dirty="0">
              <a:solidFill>
                <a:schemeClr val="tx1">
                  <a:lumMod val="75000"/>
                </a:schemeClr>
              </a:solidFill>
              <a:latin typeface="Arial" pitchFamily="34" charset="0"/>
            </a:endParaRPr>
          </a:p>
        </p:txBody>
      </p:sp>
      <p:sp>
        <p:nvSpPr>
          <p:cNvPr id="5" name="Slide Number Placeholder 4"/>
          <p:cNvSpPr>
            <a:spLocks noGrp="1"/>
          </p:cNvSpPr>
          <p:nvPr>
            <p:ph type="sldNum" sz="quarter" idx="11"/>
          </p:nvPr>
        </p:nvSpPr>
        <p:spPr/>
        <p:txBody>
          <a:bodyPr/>
          <a:lstStyle/>
          <a:p>
            <a:fld id="{EC36FEAC-15F9-43B1-B6C3-00781372E085}" type="slidenum">
              <a:rPr lang="en-US" smtClean="0"/>
              <a:pPr/>
              <a:t>9</a:t>
            </a:fld>
            <a:endParaRPr lang="en-US" dirty="0"/>
          </a:p>
        </p:txBody>
      </p:sp>
      <p:cxnSp>
        <p:nvCxnSpPr>
          <p:cNvPr id="8" name="Straight Connector 7"/>
          <p:cNvCxnSpPr/>
          <p:nvPr/>
        </p:nvCxnSpPr>
        <p:spPr bwMode="auto">
          <a:xfrm>
            <a:off x="609600" y="1371494"/>
            <a:ext cx="8534400" cy="16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 name="Rectangle 8"/>
          <p:cNvSpPr/>
          <p:nvPr/>
        </p:nvSpPr>
        <p:spPr>
          <a:xfrm>
            <a:off x="533400" y="1524000"/>
            <a:ext cx="7848600" cy="4970591"/>
          </a:xfrm>
          <a:prstGeom prst="rect">
            <a:avLst/>
          </a:prstGeom>
        </p:spPr>
        <p:txBody>
          <a:bodyPr wrap="square">
            <a:spAutoFit/>
          </a:bodyPr>
          <a:lstStyle/>
          <a:p>
            <a:r>
              <a:rPr lang="en-US" sz="2300" dirty="0" err="1" smtClean="0">
                <a:latin typeface="Arial" pitchFamily="34" charset="0"/>
                <a:cs typeface="Arial" pitchFamily="34" charset="0"/>
              </a:rPr>
              <a:t>Cyberbullying</a:t>
            </a:r>
            <a:r>
              <a:rPr lang="en-US" sz="2300" dirty="0" smtClean="0">
                <a:latin typeface="Arial" pitchFamily="34" charset="0"/>
                <a:cs typeface="Arial" pitchFamily="34" charset="0"/>
              </a:rPr>
              <a:t> is bullying through email, instant messaging (</a:t>
            </a:r>
            <a:r>
              <a:rPr lang="en-US" sz="2300" dirty="0" err="1" smtClean="0">
                <a:latin typeface="Arial" pitchFamily="34" charset="0"/>
                <a:cs typeface="Arial" pitchFamily="34" charset="0"/>
              </a:rPr>
              <a:t>IMing</a:t>
            </a:r>
            <a:r>
              <a:rPr lang="en-US" sz="2300" dirty="0" smtClean="0">
                <a:latin typeface="Arial" pitchFamily="34" charset="0"/>
                <a:cs typeface="Arial" pitchFamily="34" charset="0"/>
              </a:rPr>
              <a:t>), chat room exchanges, web site posts, or digital messages or images sent to a cellular phone or personal digital assistant (Kowalski et al., 2008). </a:t>
            </a:r>
          </a:p>
          <a:p>
            <a:endParaRPr lang="en-US" sz="2300" dirty="0">
              <a:latin typeface="Arial" pitchFamily="34" charset="0"/>
              <a:cs typeface="Arial" pitchFamily="34" charset="0"/>
            </a:endParaRPr>
          </a:p>
          <a:p>
            <a:r>
              <a:rPr lang="en-US" sz="2300" dirty="0" err="1" smtClean="0">
                <a:latin typeface="Arial" pitchFamily="34" charset="0"/>
                <a:cs typeface="Arial" pitchFamily="34" charset="0"/>
              </a:rPr>
              <a:t>Cyberbullying</a:t>
            </a:r>
            <a:r>
              <a:rPr lang="en-US" sz="2300" dirty="0" smtClean="0">
                <a:latin typeface="Arial" pitchFamily="34" charset="0"/>
                <a:cs typeface="Arial" pitchFamily="34" charset="0"/>
              </a:rPr>
              <a:t> is being cruel to others by sending or posting harmful material or engaging in other forms of social aggression using the Internet or other digital technologies (Nancy E. Willard, 2007).</a:t>
            </a:r>
          </a:p>
          <a:p>
            <a:endParaRPr lang="en-US" sz="2300" dirty="0">
              <a:latin typeface="Arial" pitchFamily="34" charset="0"/>
              <a:cs typeface="Arial" pitchFamily="34" charset="0"/>
            </a:endParaRPr>
          </a:p>
          <a:p>
            <a:r>
              <a:rPr lang="en-US" sz="2300" dirty="0" smtClean="0">
                <a:latin typeface="Arial" pitchFamily="34" charset="0"/>
                <a:cs typeface="Arial" pitchFamily="34" charset="0"/>
              </a:rPr>
              <a:t>Cyber bullying, like traditional bullying, involves an </a:t>
            </a:r>
            <a:r>
              <a:rPr lang="en-US" sz="2300" dirty="0" smtClean="0">
                <a:solidFill>
                  <a:srgbClr val="FF0000"/>
                </a:solidFill>
                <a:latin typeface="Arial" pitchFamily="34" charset="0"/>
                <a:cs typeface="Arial" pitchFamily="34" charset="0"/>
              </a:rPr>
              <a:t>imbalance of power</a:t>
            </a:r>
            <a:r>
              <a:rPr lang="en-US" sz="2300" dirty="0" smtClean="0">
                <a:latin typeface="Arial" pitchFamily="34" charset="0"/>
                <a:cs typeface="Arial" pitchFamily="34" charset="0"/>
              </a:rPr>
              <a:t>, </a:t>
            </a:r>
            <a:r>
              <a:rPr lang="en-US" sz="2300" dirty="0" smtClean="0">
                <a:solidFill>
                  <a:srgbClr val="FF0000"/>
                </a:solidFill>
                <a:latin typeface="Arial" pitchFamily="34" charset="0"/>
                <a:cs typeface="Arial" pitchFamily="34" charset="0"/>
              </a:rPr>
              <a:t>aggression</a:t>
            </a:r>
            <a:r>
              <a:rPr lang="en-US" sz="2300" dirty="0" smtClean="0">
                <a:latin typeface="Arial" pitchFamily="34" charset="0"/>
                <a:cs typeface="Arial" pitchFamily="34" charset="0"/>
              </a:rPr>
              <a:t>, and a negative action that is </a:t>
            </a:r>
            <a:r>
              <a:rPr lang="en-US" sz="2300" dirty="0" smtClean="0">
                <a:solidFill>
                  <a:srgbClr val="FF0000"/>
                </a:solidFill>
                <a:latin typeface="Arial" pitchFamily="34" charset="0"/>
                <a:cs typeface="Arial" pitchFamily="34" charset="0"/>
              </a:rPr>
              <a:t>repeated over time</a:t>
            </a:r>
            <a:r>
              <a:rPr lang="en-US" sz="2300" dirty="0" smtClean="0">
                <a:latin typeface="Arial" pitchFamily="34" charset="0"/>
                <a:cs typeface="Arial" pitchFamily="34" charset="0"/>
              </a:rPr>
              <a:t>.</a:t>
            </a:r>
          </a:p>
          <a:p>
            <a:endParaRPr lang="en-US" sz="1800" dirty="0"/>
          </a:p>
        </p:txBody>
      </p:sp>
      <p:cxnSp>
        <p:nvCxnSpPr>
          <p:cNvPr id="11" name="Straight Connector 10"/>
          <p:cNvCxnSpPr/>
          <p:nvPr/>
        </p:nvCxnSpPr>
        <p:spPr bwMode="auto">
          <a:xfrm>
            <a:off x="2286000" y="3200400"/>
            <a:ext cx="36576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2362200" y="4876800"/>
            <a:ext cx="36576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Custom 9">
      <a:dk1>
        <a:srgbClr val="464847"/>
      </a:dk1>
      <a:lt1>
        <a:srgbClr val="FFFFFF"/>
      </a:lt1>
      <a:dk2>
        <a:srgbClr val="819A00"/>
      </a:dk2>
      <a:lt2>
        <a:srgbClr val="BEC1C0"/>
      </a:lt2>
      <a:accent1>
        <a:srgbClr val="22578D"/>
      </a:accent1>
      <a:accent2>
        <a:srgbClr val="A9A9A9"/>
      </a:accent2>
      <a:accent3>
        <a:srgbClr val="FFFFFF"/>
      </a:accent3>
      <a:accent4>
        <a:srgbClr val="3A3C3B"/>
      </a:accent4>
      <a:accent5>
        <a:srgbClr val="ABB4C5"/>
      </a:accent5>
      <a:accent6>
        <a:srgbClr val="999999"/>
      </a:accent6>
      <a:hlink>
        <a:srgbClr val="343635"/>
      </a:hlink>
      <a:folHlink>
        <a:srgbClr val="343635"/>
      </a:folHlink>
    </a:clrScheme>
    <a:fontScheme name="Blank Presentation">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08" charset="0"/>
          </a:defRPr>
        </a:defPPr>
      </a:lstStyle>
    </a:lnDef>
  </a:objectDefaults>
  <a:extraClrSchemeLst>
    <a:extraClrScheme>
      <a:clrScheme name="Blank Presentation 1">
        <a:dk1>
          <a:srgbClr val="808080"/>
        </a:dk1>
        <a:lt1>
          <a:srgbClr val="FFFFFF"/>
        </a:lt1>
        <a:dk2>
          <a:srgbClr val="819A00"/>
        </a:dk2>
        <a:lt2>
          <a:srgbClr val="808080"/>
        </a:lt2>
        <a:accent1>
          <a:srgbClr val="22578D"/>
        </a:accent1>
        <a:accent2>
          <a:srgbClr val="A9A9A9"/>
        </a:accent2>
        <a:accent3>
          <a:srgbClr val="FFFFFF"/>
        </a:accent3>
        <a:accent4>
          <a:srgbClr val="6C6C6C"/>
        </a:accent4>
        <a:accent5>
          <a:srgbClr val="ABB4C5"/>
        </a:accent5>
        <a:accent6>
          <a:srgbClr val="999999"/>
        </a:accent6>
        <a:hlink>
          <a:srgbClr val="A9A9A9"/>
        </a:hlink>
        <a:folHlink>
          <a:srgbClr val="A9A9A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4946</TotalTime>
  <Words>2656</Words>
  <Application>Microsoft Office PowerPoint</Application>
  <PresentationFormat>On-screen Show (4:3)</PresentationFormat>
  <Paragraphs>296</Paragraphs>
  <Slides>26</Slides>
  <Notes>16</Notes>
  <HiddenSlides>0</HiddenSlides>
  <MMClips>2</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Blank Presentation</vt:lpstr>
      <vt:lpstr> Cyberbullying and Schools        </vt:lpstr>
      <vt:lpstr>Context for the Discussion</vt:lpstr>
      <vt:lpstr>Survey Question 1</vt:lpstr>
      <vt:lpstr>Survey Question 2</vt:lpstr>
      <vt:lpstr>What does the research tell us? Sources and Methodology</vt:lpstr>
      <vt:lpstr>How do teens use the Internet?</vt:lpstr>
      <vt:lpstr>What are teens doing online?</vt:lpstr>
      <vt:lpstr>How else are teens connecting?</vt:lpstr>
      <vt:lpstr>What is cyberbullying?</vt:lpstr>
      <vt:lpstr>What is cyberbullying?</vt:lpstr>
      <vt:lpstr>Slide 11</vt:lpstr>
      <vt:lpstr>How is cyberbullying different from traditional bullying?</vt:lpstr>
      <vt:lpstr>What types of cyberbullying exist?</vt:lpstr>
      <vt:lpstr>What does it look like?</vt:lpstr>
      <vt:lpstr>Who is involved?</vt:lpstr>
      <vt:lpstr>Why should we worry?</vt:lpstr>
      <vt:lpstr>What should kids do?</vt:lpstr>
      <vt:lpstr>What should kids do?</vt:lpstr>
      <vt:lpstr>What should kids do?</vt:lpstr>
      <vt:lpstr>What should kids do?</vt:lpstr>
      <vt:lpstr>What should parents do?</vt:lpstr>
      <vt:lpstr>What should parents do?</vt:lpstr>
      <vt:lpstr>What can schools do?</vt:lpstr>
      <vt:lpstr>What can schools do?</vt:lpstr>
      <vt:lpstr>Cyberbullying Resources</vt:lpstr>
      <vt:lpstr>Context for the Discussion</vt:lpstr>
    </vt:vector>
  </TitlesOfParts>
  <Company>뿿졀뿿잠ūȰ珬뿿_</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Jenny Smith</dc:creator>
  <cp:lastModifiedBy>Carol Mayer</cp:lastModifiedBy>
  <cp:revision>153</cp:revision>
  <dcterms:created xsi:type="dcterms:W3CDTF">2005-07-19T14:10:11Z</dcterms:created>
  <dcterms:modified xsi:type="dcterms:W3CDTF">2011-02-07T13:14:22Z</dcterms:modified>
</cp:coreProperties>
</file>